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69" r:id="rId15"/>
    <p:sldId id="271" r:id="rId16"/>
    <p:sldId id="270" r:id="rId17"/>
    <p:sldId id="273" r:id="rId18"/>
    <p:sldId id="272" r:id="rId19"/>
    <p:sldId id="274" r:id="rId20"/>
    <p:sldId id="275" r:id="rId21"/>
    <p:sldId id="276" r:id="rId22"/>
    <p:sldId id="277" r:id="rId23"/>
    <p:sldId id="281" r:id="rId24"/>
    <p:sldId id="278" r:id="rId25"/>
    <p:sldId id="279" r:id="rId26"/>
    <p:sldId id="282" r:id="rId27"/>
    <p:sldId id="280" r:id="rId28"/>
    <p:sldId id="284" r:id="rId29"/>
    <p:sldId id="283" r:id="rId30"/>
    <p:sldId id="286" r:id="rId31"/>
    <p:sldId id="285" r:id="rId32"/>
    <p:sldId id="287" r:id="rId33"/>
    <p:sldId id="288" r:id="rId34"/>
    <p:sldId id="289" r:id="rId35"/>
    <p:sldId id="290" r:id="rId36"/>
    <p:sldId id="292" r:id="rId37"/>
    <p:sldId id="321" r:id="rId38"/>
    <p:sldId id="322" r:id="rId39"/>
    <p:sldId id="323" r:id="rId40"/>
    <p:sldId id="383" r:id="rId41"/>
    <p:sldId id="384" r:id="rId42"/>
    <p:sldId id="37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B1D8"/>
    <a:srgbClr val="7F6080"/>
    <a:srgbClr val="507BAC"/>
    <a:srgbClr val="9286AF"/>
    <a:srgbClr val="AFAF33"/>
    <a:srgbClr val="AFAC5D"/>
    <a:srgbClr val="C586A4"/>
    <a:srgbClr val="803E48"/>
    <a:srgbClr val="35A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6"/>
    <p:restoredTop sz="94662"/>
  </p:normalViewPr>
  <p:slideViewPr>
    <p:cSldViewPr snapToGrid="0" snapToObjects="1">
      <p:cViewPr varScale="1">
        <p:scale>
          <a:sx n="91" d="100"/>
          <a:sy n="91" d="100"/>
        </p:scale>
        <p:origin x="9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817E0-4F22-6545-969B-106361178E26}"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3BC52-78D5-7049-AAB3-7EC70CBF6291}" type="slidenum">
              <a:rPr lang="en-US" smtClean="0"/>
              <a:t>‹#›</a:t>
            </a:fld>
            <a:endParaRPr lang="en-US"/>
          </a:p>
        </p:txBody>
      </p:sp>
    </p:spTree>
    <p:extLst>
      <p:ext uri="{BB962C8B-B14F-4D97-AF65-F5344CB8AC3E}">
        <p14:creationId xmlns:p14="http://schemas.microsoft.com/office/powerpoint/2010/main" val="157808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GPS system consists of a </a:t>
            </a:r>
          </a:p>
        </p:txBody>
      </p:sp>
      <p:sp>
        <p:nvSpPr>
          <p:cNvPr id="4" name="Slide Number Placeholder 3"/>
          <p:cNvSpPr>
            <a:spLocks noGrp="1"/>
          </p:cNvSpPr>
          <p:nvPr>
            <p:ph type="sldNum" sz="quarter" idx="5"/>
          </p:nvPr>
        </p:nvSpPr>
        <p:spPr/>
        <p:txBody>
          <a:bodyPr/>
          <a:lstStyle/>
          <a:p>
            <a:fld id="{6A63BC52-78D5-7049-AAB3-7EC70CBF6291}" type="slidenum">
              <a:rPr lang="en-US" smtClean="0"/>
              <a:t>3</a:t>
            </a:fld>
            <a:endParaRPr lang="en-US"/>
          </a:p>
        </p:txBody>
      </p:sp>
    </p:spTree>
    <p:extLst>
      <p:ext uri="{BB962C8B-B14F-4D97-AF65-F5344CB8AC3E}">
        <p14:creationId xmlns:p14="http://schemas.microsoft.com/office/powerpoint/2010/main" val="164273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project that I completed last year. It is for the application of Augmented reality. Using a cell phone, we capture a single image, our method is able to recover the 3d geometry of an indoor scene. Rather than representing the geometry with a point cloud or depth map, our method represent the scene with plane segments. In this video, the first column show the RGB input, the second shows results by previous methods. There are </a:t>
            </a:r>
          </a:p>
        </p:txBody>
      </p:sp>
      <p:sp>
        <p:nvSpPr>
          <p:cNvPr id="4" name="Slide Number Placeholder 3"/>
          <p:cNvSpPr>
            <a:spLocks noGrp="1"/>
          </p:cNvSpPr>
          <p:nvPr>
            <p:ph type="sldNum" sz="quarter" idx="5"/>
          </p:nvPr>
        </p:nvSpPr>
        <p:spPr/>
        <p:txBody>
          <a:bodyPr/>
          <a:lstStyle/>
          <a:p>
            <a:fld id="{5937E577-D0CA-DC46-8798-15FDB6396FE5}" type="slidenum">
              <a:rPr lang="en-US" smtClean="0"/>
              <a:t>37</a:t>
            </a:fld>
            <a:endParaRPr lang="en-US"/>
          </a:p>
        </p:txBody>
      </p:sp>
    </p:spTree>
    <p:extLst>
      <p:ext uri="{BB962C8B-B14F-4D97-AF65-F5344CB8AC3E}">
        <p14:creationId xmlns:p14="http://schemas.microsoft.com/office/powerpoint/2010/main" val="1149021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35E94F-465F-8B43-BE73-42DE6AA6D6FF}" type="datetime1">
              <a:rPr lang="en-CA" smtClean="0"/>
              <a:t>2022-03-02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172736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DF880-E82D-864C-A494-2B20F313DB06}" type="datetime1">
              <a:rPr lang="en-CA" smtClean="0"/>
              <a:t>2022-03-02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54510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4FE20-53D9-574D-A723-DB838D458EB7}" type="datetime1">
              <a:rPr lang="en-CA" smtClean="0"/>
              <a:t>2022-03-02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272607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7856D-E1E8-5548-82DD-ABFC3A011FB4}" type="datetime1">
              <a:rPr lang="en-CA" smtClean="0"/>
              <a:t>2022-03-02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998568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7906F-4D06-2140-90D3-85C3295CA513}" type="datetime1">
              <a:rPr lang="en-CA" smtClean="0"/>
              <a:t>2022-03-02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318434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6657D-D7E2-C64C-8D6B-5768106F386F}" type="datetime1">
              <a:rPr lang="en-CA" smtClean="0"/>
              <a:t>2022-03-02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145653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B3C18-514D-0D4A-8460-7C9A9132B9A3}" type="datetime1">
              <a:rPr lang="en-CA" smtClean="0"/>
              <a:t>2022-03-02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383383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D7C6AD-3940-E647-9114-32DF8F6ADB01}" type="datetime1">
              <a:rPr lang="en-CA" smtClean="0"/>
              <a:t>2022-03-02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3630432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13997-BA32-474F-A9F6-C87F9F24A5EA}" type="datetime1">
              <a:rPr lang="en-CA" smtClean="0"/>
              <a:t>2022-03-02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29370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351617-967D-934E-B25E-488F6D20E81F}" type="datetime1">
              <a:rPr lang="en-CA" smtClean="0"/>
              <a:t>2022-03-02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416172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721166-4A58-9F4A-B5DE-75FDA5035D2C}" type="datetime1">
              <a:rPr lang="en-CA" smtClean="0"/>
              <a:t>2022-03-02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ACADE-A47A-A744-A47F-580ED2BB214D}" type="slidenum">
              <a:rPr lang="en-US" smtClean="0"/>
              <a:t>‹#›</a:t>
            </a:fld>
            <a:endParaRPr lang="en-US"/>
          </a:p>
        </p:txBody>
      </p:sp>
    </p:spTree>
    <p:extLst>
      <p:ext uri="{BB962C8B-B14F-4D97-AF65-F5344CB8AC3E}">
        <p14:creationId xmlns:p14="http://schemas.microsoft.com/office/powerpoint/2010/main" val="149563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DDC6F-9491-FE4E-A850-DABA0E280F82}" type="datetime1">
              <a:rPr lang="en-CA" smtClean="0"/>
              <a:t>2022-03-02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ACADE-A47A-A744-A47F-580ED2BB214D}" type="slidenum">
              <a:rPr lang="en-US" smtClean="0"/>
              <a:t>‹#›</a:t>
            </a:fld>
            <a:endParaRPr lang="en-US"/>
          </a:p>
        </p:txBody>
      </p:sp>
    </p:spTree>
    <p:extLst>
      <p:ext uri="{BB962C8B-B14F-4D97-AF65-F5344CB8AC3E}">
        <p14:creationId xmlns:p14="http://schemas.microsoft.com/office/powerpoint/2010/main" val="26655995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96ED-43AC-7542-BA7E-A9188B0CC09D}"/>
              </a:ext>
            </a:extLst>
          </p:cNvPr>
          <p:cNvSpPr>
            <a:spLocks noGrp="1"/>
          </p:cNvSpPr>
          <p:nvPr>
            <p:ph type="ctrTitle"/>
          </p:nvPr>
        </p:nvSpPr>
        <p:spPr/>
        <p:txBody>
          <a:bodyPr/>
          <a:lstStyle/>
          <a:p>
            <a:r>
              <a:rPr lang="en-US" dirty="0"/>
              <a:t>Single User </a:t>
            </a:r>
            <a:r>
              <a:rPr lang="en-US" dirty="0" err="1"/>
              <a:t>WiFi</a:t>
            </a:r>
            <a:r>
              <a:rPr lang="en-US" dirty="0"/>
              <a:t> Structure from Motion for Localization</a:t>
            </a:r>
          </a:p>
        </p:txBody>
      </p:sp>
      <p:sp>
        <p:nvSpPr>
          <p:cNvPr id="3" name="Subtitle 2">
            <a:extLst>
              <a:ext uri="{FF2B5EF4-FFF2-40B4-BE49-F238E27FC236}">
                <a16:creationId xmlns:a16="http://schemas.microsoft.com/office/drawing/2014/main" id="{0253AE01-07B1-A849-9EC4-FCD37E72C445}"/>
              </a:ext>
            </a:extLst>
          </p:cNvPr>
          <p:cNvSpPr>
            <a:spLocks noGrp="1"/>
          </p:cNvSpPr>
          <p:nvPr>
            <p:ph type="subTitle" idx="1"/>
          </p:nvPr>
        </p:nvSpPr>
        <p:spPr/>
        <p:txBody>
          <a:bodyPr>
            <a:normAutofit lnSpcReduction="10000"/>
          </a:bodyPr>
          <a:lstStyle/>
          <a:p>
            <a:endParaRPr lang="en-US"/>
          </a:p>
          <a:p>
            <a:r>
              <a:rPr lang="en-US"/>
              <a:t>Yiming Qian</a:t>
            </a:r>
          </a:p>
          <a:p>
            <a:r>
              <a:rPr lang="en-US"/>
              <a:t>University of Manitoba</a:t>
            </a:r>
          </a:p>
          <a:p>
            <a:r>
              <a:rPr lang="en-US"/>
              <a:t>https://yi-ming-qian.github.io/</a:t>
            </a:r>
            <a:endParaRPr lang="en-US" dirty="0"/>
          </a:p>
        </p:txBody>
      </p:sp>
      <p:sp>
        <p:nvSpPr>
          <p:cNvPr id="4" name="AutoShape 2" descr="University of Manitoba - Wikipedia">
            <a:extLst>
              <a:ext uri="{FF2B5EF4-FFF2-40B4-BE49-F238E27FC236}">
                <a16:creationId xmlns:a16="http://schemas.microsoft.com/office/drawing/2014/main" id="{3C2D1241-7409-034F-8782-1D4C83B60B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383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2CD-5128-844F-A962-A976451219E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878B07-D79E-BB47-A2D4-C5B969315DE4}"/>
              </a:ext>
            </a:extLst>
          </p:cNvPr>
          <p:cNvSpPr>
            <a:spLocks noGrp="1"/>
          </p:cNvSpPr>
          <p:nvPr>
            <p:ph idx="1"/>
          </p:nvPr>
        </p:nvSpPr>
        <p:spPr/>
        <p:txBody>
          <a:bodyPr/>
          <a:lstStyle/>
          <a:p>
            <a:r>
              <a:rPr lang="en-US" dirty="0"/>
              <a:t>Background and related works</a:t>
            </a:r>
          </a:p>
          <a:p>
            <a:r>
              <a:rPr lang="en-US" dirty="0">
                <a:solidFill>
                  <a:schemeClr val="tx2">
                    <a:lumMod val="75000"/>
                  </a:schemeClr>
                </a:solidFill>
              </a:rPr>
              <a:t>Our approach</a:t>
            </a:r>
          </a:p>
          <a:p>
            <a:r>
              <a:rPr lang="en-US" dirty="0">
                <a:solidFill>
                  <a:schemeClr val="tx2">
                    <a:lumMod val="75000"/>
                  </a:schemeClr>
                </a:solidFill>
              </a:rPr>
              <a:t>Experiments</a:t>
            </a:r>
          </a:p>
          <a:p>
            <a:r>
              <a:rPr lang="en-US" dirty="0">
                <a:solidFill>
                  <a:schemeClr val="tx2">
                    <a:lumMod val="75000"/>
                  </a:schemeClr>
                </a:solidFill>
              </a:rPr>
              <a:t>Other projects</a:t>
            </a:r>
          </a:p>
        </p:txBody>
      </p:sp>
      <p:sp>
        <p:nvSpPr>
          <p:cNvPr id="4" name="Slide Number Placeholder 3">
            <a:extLst>
              <a:ext uri="{FF2B5EF4-FFF2-40B4-BE49-F238E27FC236}">
                <a16:creationId xmlns:a16="http://schemas.microsoft.com/office/drawing/2014/main" id="{BEF9B32E-3A9B-994C-927C-A2D7D720FFB9}"/>
              </a:ext>
            </a:extLst>
          </p:cNvPr>
          <p:cNvSpPr>
            <a:spLocks noGrp="1"/>
          </p:cNvSpPr>
          <p:nvPr>
            <p:ph type="sldNum" sz="quarter" idx="12"/>
          </p:nvPr>
        </p:nvSpPr>
        <p:spPr/>
        <p:txBody>
          <a:bodyPr/>
          <a:lstStyle/>
          <a:p>
            <a:fld id="{2FBACADE-A47A-A744-A47F-580ED2BB214D}" type="slidenum">
              <a:rPr lang="en-US" smtClean="0"/>
              <a:t>10</a:t>
            </a:fld>
            <a:endParaRPr lang="en-US"/>
          </a:p>
        </p:txBody>
      </p:sp>
    </p:spTree>
    <p:extLst>
      <p:ext uri="{BB962C8B-B14F-4D97-AF65-F5344CB8AC3E}">
        <p14:creationId xmlns:p14="http://schemas.microsoft.com/office/powerpoint/2010/main" val="177419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95C8-8F3F-4D4D-B2B7-FB644934CCDF}"/>
              </a:ext>
            </a:extLst>
          </p:cNvPr>
          <p:cNvSpPr>
            <a:spLocks noGrp="1"/>
          </p:cNvSpPr>
          <p:nvPr>
            <p:ph type="title"/>
          </p:nvPr>
        </p:nvSpPr>
        <p:spPr/>
        <p:txBody>
          <a:bodyPr/>
          <a:lstStyle/>
          <a:p>
            <a:r>
              <a:rPr lang="en-US" dirty="0"/>
              <a:t>Fused Location Provider API</a:t>
            </a:r>
          </a:p>
        </p:txBody>
      </p:sp>
      <p:sp>
        <p:nvSpPr>
          <p:cNvPr id="4" name="Slide Number Placeholder 3">
            <a:extLst>
              <a:ext uri="{FF2B5EF4-FFF2-40B4-BE49-F238E27FC236}">
                <a16:creationId xmlns:a16="http://schemas.microsoft.com/office/drawing/2014/main" id="{5934EE01-3E46-8640-B1A2-D7DD4493C2DA}"/>
              </a:ext>
            </a:extLst>
          </p:cNvPr>
          <p:cNvSpPr>
            <a:spLocks noGrp="1"/>
          </p:cNvSpPr>
          <p:nvPr>
            <p:ph type="sldNum" sz="quarter" idx="12"/>
          </p:nvPr>
        </p:nvSpPr>
        <p:spPr/>
        <p:txBody>
          <a:bodyPr/>
          <a:lstStyle/>
          <a:p>
            <a:fld id="{2FBACADE-A47A-A744-A47F-580ED2BB214D}" type="slidenum">
              <a:rPr lang="en-US" smtClean="0"/>
              <a:t>11</a:t>
            </a:fld>
            <a:endParaRPr lang="en-US"/>
          </a:p>
        </p:txBody>
      </p:sp>
      <p:pic>
        <p:nvPicPr>
          <p:cNvPr id="4098" name="Picture 2" descr="Understand Android Location API — Part 1 | by Zhang QiChuan | Medium">
            <a:extLst>
              <a:ext uri="{FF2B5EF4-FFF2-40B4-BE49-F238E27FC236}">
                <a16:creationId xmlns:a16="http://schemas.microsoft.com/office/drawing/2014/main" id="{83515629-65B0-454F-B81E-E4BA5C68F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71" y="1885181"/>
            <a:ext cx="7504134" cy="30876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 Location Fused Provider - Javapapers">
            <a:extLst>
              <a:ext uri="{FF2B5EF4-FFF2-40B4-BE49-F238E27FC236}">
                <a16:creationId xmlns:a16="http://schemas.microsoft.com/office/drawing/2014/main" id="{A79C25B3-FF85-BA48-AF71-1B461C758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181" y="1427642"/>
            <a:ext cx="2673309" cy="4553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055508-0928-774E-B035-F908A804CF6C}"/>
              </a:ext>
            </a:extLst>
          </p:cNvPr>
          <p:cNvSpPr txBox="1"/>
          <p:nvPr/>
        </p:nvSpPr>
        <p:spPr>
          <a:xfrm>
            <a:off x="2303431" y="5167312"/>
            <a:ext cx="3872214" cy="523220"/>
          </a:xfrm>
          <a:prstGeom prst="rect">
            <a:avLst/>
          </a:prstGeom>
          <a:noFill/>
        </p:spPr>
        <p:txBody>
          <a:bodyPr wrap="none" rtlCol="0">
            <a:spAutoFit/>
          </a:bodyPr>
          <a:lstStyle/>
          <a:p>
            <a:r>
              <a:rPr lang="en-US" sz="2800" dirty="0"/>
              <a:t>A sensor fusion approach</a:t>
            </a:r>
          </a:p>
        </p:txBody>
      </p:sp>
    </p:spTree>
    <p:extLst>
      <p:ext uri="{BB962C8B-B14F-4D97-AF65-F5344CB8AC3E}">
        <p14:creationId xmlns:p14="http://schemas.microsoft.com/office/powerpoint/2010/main" val="418259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3B4E-5F1C-C148-AABF-AA07E5016DBF}"/>
              </a:ext>
            </a:extLst>
          </p:cNvPr>
          <p:cNvSpPr>
            <a:spLocks noGrp="1"/>
          </p:cNvSpPr>
          <p:nvPr>
            <p:ph type="title"/>
          </p:nvPr>
        </p:nvSpPr>
        <p:spPr>
          <a:xfrm>
            <a:off x="838200" y="0"/>
            <a:ext cx="10515600" cy="1325563"/>
          </a:xfrm>
        </p:spPr>
        <p:txBody>
          <a:bodyPr/>
          <a:lstStyle/>
          <a:p>
            <a:r>
              <a:rPr lang="en-US" dirty="0" err="1"/>
              <a:t>WiFi</a:t>
            </a:r>
            <a:r>
              <a:rPr lang="en-US" dirty="0"/>
              <a:t> positioning systems</a:t>
            </a:r>
          </a:p>
        </p:txBody>
      </p:sp>
      <p:pic>
        <p:nvPicPr>
          <p:cNvPr id="5" name="final_6219328c305f8100ac81924b_183876" descr="final_6219328c305f8100ac81924b_183876">
            <a:hlinkClick r:id="" action="ppaction://media"/>
            <a:extLst>
              <a:ext uri="{FF2B5EF4-FFF2-40B4-BE49-F238E27FC236}">
                <a16:creationId xmlns:a16="http://schemas.microsoft.com/office/drawing/2014/main" id="{7D90E1B7-E8F5-3141-B001-5ACF68677F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3653" y="1571231"/>
            <a:ext cx="5440380" cy="3562421"/>
          </a:xfrm>
        </p:spPr>
      </p:pic>
      <p:sp>
        <p:nvSpPr>
          <p:cNvPr id="4" name="Slide Number Placeholder 3">
            <a:extLst>
              <a:ext uri="{FF2B5EF4-FFF2-40B4-BE49-F238E27FC236}">
                <a16:creationId xmlns:a16="http://schemas.microsoft.com/office/drawing/2014/main" id="{208E977D-1B41-BD4F-B6F4-81A54D86401A}"/>
              </a:ext>
            </a:extLst>
          </p:cNvPr>
          <p:cNvSpPr>
            <a:spLocks noGrp="1"/>
          </p:cNvSpPr>
          <p:nvPr>
            <p:ph type="sldNum" sz="quarter" idx="12"/>
          </p:nvPr>
        </p:nvSpPr>
        <p:spPr/>
        <p:txBody>
          <a:bodyPr/>
          <a:lstStyle/>
          <a:p>
            <a:fld id="{2FBACADE-A47A-A744-A47F-580ED2BB214D}" type="slidenum">
              <a:rPr lang="en-US" smtClean="0"/>
              <a:t>12</a:t>
            </a:fld>
            <a:endParaRPr lang="en-US"/>
          </a:p>
        </p:txBody>
      </p:sp>
      <p:pic>
        <p:nvPicPr>
          <p:cNvPr id="2052" name="Picture 4" descr="Wi-Fi indoor positioning and navigation: a cloudlet-based cloud computing  approach | Human-centric Computing and Information Sciences | Full Text">
            <a:extLst>
              <a:ext uri="{FF2B5EF4-FFF2-40B4-BE49-F238E27FC236}">
                <a16:creationId xmlns:a16="http://schemas.microsoft.com/office/drawing/2014/main" id="{EB453EF2-0069-3845-96F4-350813504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354" y="1571231"/>
            <a:ext cx="5319993" cy="35104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ED851-21AD-9649-AEE6-677B80524FDD}"/>
              </a:ext>
            </a:extLst>
          </p:cNvPr>
          <p:cNvSpPr txBox="1"/>
          <p:nvPr/>
        </p:nvSpPr>
        <p:spPr>
          <a:xfrm>
            <a:off x="2288932" y="5273034"/>
            <a:ext cx="1200072" cy="369332"/>
          </a:xfrm>
          <a:prstGeom prst="rect">
            <a:avLst/>
          </a:prstGeom>
          <a:noFill/>
        </p:spPr>
        <p:txBody>
          <a:bodyPr wrap="none" rtlCol="0">
            <a:spAutoFit/>
          </a:bodyPr>
          <a:lstStyle/>
          <a:p>
            <a:r>
              <a:rPr lang="en-US" dirty="0"/>
              <a:t>Site survey</a:t>
            </a:r>
          </a:p>
        </p:txBody>
      </p:sp>
      <p:sp>
        <p:nvSpPr>
          <p:cNvPr id="11" name="TextBox 10">
            <a:extLst>
              <a:ext uri="{FF2B5EF4-FFF2-40B4-BE49-F238E27FC236}">
                <a16:creationId xmlns:a16="http://schemas.microsoft.com/office/drawing/2014/main" id="{101DD366-2C63-BD48-8AD0-EB074B1A6197}"/>
              </a:ext>
            </a:extLst>
          </p:cNvPr>
          <p:cNvSpPr txBox="1"/>
          <p:nvPr/>
        </p:nvSpPr>
        <p:spPr>
          <a:xfrm>
            <a:off x="8428314" y="5221032"/>
            <a:ext cx="1324273" cy="369332"/>
          </a:xfrm>
          <a:prstGeom prst="rect">
            <a:avLst/>
          </a:prstGeom>
          <a:noFill/>
        </p:spPr>
        <p:txBody>
          <a:bodyPr wrap="none" rtlCol="0">
            <a:spAutoFit/>
          </a:bodyPr>
          <a:lstStyle/>
          <a:p>
            <a:r>
              <a:rPr lang="en-US" dirty="0"/>
              <a:t>Trilateration</a:t>
            </a:r>
          </a:p>
        </p:txBody>
      </p:sp>
      <p:pic>
        <p:nvPicPr>
          <p:cNvPr id="2056" name="Picture 8" descr="Apple iPhone 6">
            <a:extLst>
              <a:ext uri="{FF2B5EF4-FFF2-40B4-BE49-F238E27FC236}">
                <a16:creationId xmlns:a16="http://schemas.microsoft.com/office/drawing/2014/main" id="{90D5E2A2-7E76-2247-AE0D-A4DE8995D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562626" y="3153427"/>
            <a:ext cx="566803" cy="56680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0CFCEAD-6FDF-AC44-A00F-5C3183ED7E92}"/>
              </a:ext>
            </a:extLst>
          </p:cNvPr>
          <p:cNvSpPr/>
          <p:nvPr/>
        </p:nvSpPr>
        <p:spPr>
          <a:xfrm>
            <a:off x="1703914" y="5767599"/>
            <a:ext cx="9149159" cy="564469"/>
          </a:xfrm>
          <a:prstGeom prst="rect">
            <a:avLst/>
          </a:prstGeom>
          <a:solidFill>
            <a:srgbClr val="C48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Laborious; 2. Small scale; 3. Multi-path fading issue</a:t>
            </a:r>
          </a:p>
        </p:txBody>
      </p:sp>
    </p:spTree>
    <p:extLst>
      <p:ext uri="{BB962C8B-B14F-4D97-AF65-F5344CB8AC3E}">
        <p14:creationId xmlns:p14="http://schemas.microsoft.com/office/powerpoint/2010/main" val="28695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9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A80C52-B0F7-4E43-AB43-DBB106DF497B}"/>
              </a:ext>
            </a:extLst>
          </p:cNvPr>
          <p:cNvSpPr>
            <a:spLocks noGrp="1"/>
          </p:cNvSpPr>
          <p:nvPr>
            <p:ph type="sldNum" sz="quarter" idx="12"/>
          </p:nvPr>
        </p:nvSpPr>
        <p:spPr/>
        <p:txBody>
          <a:bodyPr/>
          <a:lstStyle/>
          <a:p>
            <a:fld id="{2FBACADE-A47A-A744-A47F-580ED2BB214D}" type="slidenum">
              <a:rPr lang="en-US" smtClean="0"/>
              <a:t>13</a:t>
            </a:fld>
            <a:endParaRPr lang="en-US"/>
          </a:p>
        </p:txBody>
      </p:sp>
      <p:sp>
        <p:nvSpPr>
          <p:cNvPr id="5" name="Title 1">
            <a:extLst>
              <a:ext uri="{FF2B5EF4-FFF2-40B4-BE49-F238E27FC236}">
                <a16:creationId xmlns:a16="http://schemas.microsoft.com/office/drawing/2014/main" id="{5EFC1A4B-C55E-9047-B341-880D98DBDBE6}"/>
              </a:ext>
            </a:extLst>
          </p:cNvPr>
          <p:cNvSpPr>
            <a:spLocks noGrp="1"/>
          </p:cNvSpPr>
          <p:nvPr>
            <p:ph type="title"/>
          </p:nvPr>
        </p:nvSpPr>
        <p:spPr>
          <a:xfrm>
            <a:off x="838200" y="0"/>
            <a:ext cx="10515600" cy="1325563"/>
          </a:xfrm>
        </p:spPr>
        <p:txBody>
          <a:bodyPr/>
          <a:lstStyle/>
          <a:p>
            <a:r>
              <a:rPr lang="en-US" dirty="0" err="1"/>
              <a:t>WiFi</a:t>
            </a:r>
            <a:r>
              <a:rPr lang="en-US" dirty="0"/>
              <a:t> positioning systems</a:t>
            </a:r>
          </a:p>
        </p:txBody>
      </p:sp>
      <p:pic>
        <p:nvPicPr>
          <p:cNvPr id="6" name="final_6219409231dce400e0109966_239257" descr="final_6219409231dce400e0109966_239257">
            <a:hlinkClick r:id="" action="ppaction://media"/>
            <a:extLst>
              <a:ext uri="{FF2B5EF4-FFF2-40B4-BE49-F238E27FC236}">
                <a16:creationId xmlns:a16="http://schemas.microsoft.com/office/drawing/2014/main" id="{059BCBC9-6ED1-8E48-B374-45D6E1CA69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9524" y="1449888"/>
            <a:ext cx="5626476" cy="3331923"/>
          </a:xfrm>
          <a:prstGeom prst="rect">
            <a:avLst/>
          </a:prstGeom>
        </p:spPr>
      </p:pic>
      <p:sp>
        <p:nvSpPr>
          <p:cNvPr id="8" name="Freeform 7">
            <a:extLst>
              <a:ext uri="{FF2B5EF4-FFF2-40B4-BE49-F238E27FC236}">
                <a16:creationId xmlns:a16="http://schemas.microsoft.com/office/drawing/2014/main" id="{FBA023EF-0091-1D4D-AD8C-79B2A2DD6B2D}"/>
              </a:ext>
            </a:extLst>
          </p:cNvPr>
          <p:cNvSpPr/>
          <p:nvPr/>
        </p:nvSpPr>
        <p:spPr>
          <a:xfrm>
            <a:off x="7001599" y="2367962"/>
            <a:ext cx="2040556" cy="2319689"/>
          </a:xfrm>
          <a:custGeom>
            <a:avLst/>
            <a:gdLst>
              <a:gd name="connsiteX0" fmla="*/ 77002 w 2040556"/>
              <a:gd name="connsiteY0" fmla="*/ 433137 h 2319689"/>
              <a:gd name="connsiteX1" fmla="*/ 125128 w 2040556"/>
              <a:gd name="connsiteY1" fmla="*/ 423512 h 2319689"/>
              <a:gd name="connsiteX2" fmla="*/ 211756 w 2040556"/>
              <a:gd name="connsiteY2" fmla="*/ 365760 h 2319689"/>
              <a:gd name="connsiteX3" fmla="*/ 240632 w 2040556"/>
              <a:gd name="connsiteY3" fmla="*/ 346510 h 2319689"/>
              <a:gd name="connsiteX4" fmla="*/ 356135 w 2040556"/>
              <a:gd name="connsiteY4" fmla="*/ 308009 h 2319689"/>
              <a:gd name="connsiteX5" fmla="*/ 385011 w 2040556"/>
              <a:gd name="connsiteY5" fmla="*/ 298383 h 2319689"/>
              <a:gd name="connsiteX6" fmla="*/ 442762 w 2040556"/>
              <a:gd name="connsiteY6" fmla="*/ 259882 h 2319689"/>
              <a:gd name="connsiteX7" fmla="*/ 471638 w 2040556"/>
              <a:gd name="connsiteY7" fmla="*/ 240632 h 2319689"/>
              <a:gd name="connsiteX8" fmla="*/ 500514 w 2040556"/>
              <a:gd name="connsiteY8" fmla="*/ 231007 h 2319689"/>
              <a:gd name="connsiteX9" fmla="*/ 529389 w 2040556"/>
              <a:gd name="connsiteY9" fmla="*/ 202131 h 2319689"/>
              <a:gd name="connsiteX10" fmla="*/ 606392 w 2040556"/>
              <a:gd name="connsiteY10" fmla="*/ 182880 h 2319689"/>
              <a:gd name="connsiteX11" fmla="*/ 644893 w 2040556"/>
              <a:gd name="connsiteY11" fmla="*/ 173255 h 2319689"/>
              <a:gd name="connsiteX12" fmla="*/ 683394 w 2040556"/>
              <a:gd name="connsiteY12" fmla="*/ 163630 h 2319689"/>
              <a:gd name="connsiteX13" fmla="*/ 741145 w 2040556"/>
              <a:gd name="connsiteY13" fmla="*/ 144379 h 2319689"/>
              <a:gd name="connsiteX14" fmla="*/ 770021 w 2040556"/>
              <a:gd name="connsiteY14" fmla="*/ 125129 h 2319689"/>
              <a:gd name="connsiteX15" fmla="*/ 827773 w 2040556"/>
              <a:gd name="connsiteY15" fmla="*/ 77002 h 2319689"/>
              <a:gd name="connsiteX16" fmla="*/ 856648 w 2040556"/>
              <a:gd name="connsiteY16" fmla="*/ 67377 h 2319689"/>
              <a:gd name="connsiteX17" fmla="*/ 885524 w 2040556"/>
              <a:gd name="connsiteY17" fmla="*/ 48127 h 2319689"/>
              <a:gd name="connsiteX18" fmla="*/ 952901 w 2040556"/>
              <a:gd name="connsiteY18" fmla="*/ 28876 h 2319689"/>
              <a:gd name="connsiteX19" fmla="*/ 1078029 w 2040556"/>
              <a:gd name="connsiteY19" fmla="*/ 0 h 2319689"/>
              <a:gd name="connsiteX20" fmla="*/ 1193533 w 2040556"/>
              <a:gd name="connsiteY20" fmla="*/ 9626 h 2319689"/>
              <a:gd name="connsiteX21" fmla="*/ 1251284 w 2040556"/>
              <a:gd name="connsiteY21" fmla="*/ 38501 h 2319689"/>
              <a:gd name="connsiteX22" fmla="*/ 1280160 w 2040556"/>
              <a:gd name="connsiteY22" fmla="*/ 48127 h 2319689"/>
              <a:gd name="connsiteX23" fmla="*/ 1337912 w 2040556"/>
              <a:gd name="connsiteY23" fmla="*/ 134754 h 2319689"/>
              <a:gd name="connsiteX24" fmla="*/ 1357162 w 2040556"/>
              <a:gd name="connsiteY24" fmla="*/ 163630 h 2319689"/>
              <a:gd name="connsiteX25" fmla="*/ 1414914 w 2040556"/>
              <a:gd name="connsiteY25" fmla="*/ 221381 h 2319689"/>
              <a:gd name="connsiteX26" fmla="*/ 1463040 w 2040556"/>
              <a:gd name="connsiteY26" fmla="*/ 308009 h 2319689"/>
              <a:gd name="connsiteX27" fmla="*/ 1482291 w 2040556"/>
              <a:gd name="connsiteY27" fmla="*/ 336885 h 2319689"/>
              <a:gd name="connsiteX28" fmla="*/ 1501541 w 2040556"/>
              <a:gd name="connsiteY28" fmla="*/ 365760 h 2319689"/>
              <a:gd name="connsiteX29" fmla="*/ 1530417 w 2040556"/>
              <a:gd name="connsiteY29" fmla="*/ 423512 h 2319689"/>
              <a:gd name="connsiteX30" fmla="*/ 1559293 w 2040556"/>
              <a:gd name="connsiteY30" fmla="*/ 481263 h 2319689"/>
              <a:gd name="connsiteX31" fmla="*/ 1588168 w 2040556"/>
              <a:gd name="connsiteY31" fmla="*/ 577516 h 2319689"/>
              <a:gd name="connsiteX32" fmla="*/ 1597794 w 2040556"/>
              <a:gd name="connsiteY32" fmla="*/ 606392 h 2319689"/>
              <a:gd name="connsiteX33" fmla="*/ 1636295 w 2040556"/>
              <a:gd name="connsiteY33" fmla="*/ 664143 h 2319689"/>
              <a:gd name="connsiteX34" fmla="*/ 1665171 w 2040556"/>
              <a:gd name="connsiteY34" fmla="*/ 750771 h 2319689"/>
              <a:gd name="connsiteX35" fmla="*/ 1674796 w 2040556"/>
              <a:gd name="connsiteY35" fmla="*/ 779647 h 2319689"/>
              <a:gd name="connsiteX36" fmla="*/ 1694046 w 2040556"/>
              <a:gd name="connsiteY36" fmla="*/ 818148 h 2319689"/>
              <a:gd name="connsiteX37" fmla="*/ 1722922 w 2040556"/>
              <a:gd name="connsiteY37" fmla="*/ 914400 h 2319689"/>
              <a:gd name="connsiteX38" fmla="*/ 1751798 w 2040556"/>
              <a:gd name="connsiteY38" fmla="*/ 962527 h 2319689"/>
              <a:gd name="connsiteX39" fmla="*/ 1771048 w 2040556"/>
              <a:gd name="connsiteY39" fmla="*/ 1010653 h 2319689"/>
              <a:gd name="connsiteX40" fmla="*/ 1799924 w 2040556"/>
              <a:gd name="connsiteY40" fmla="*/ 1097280 h 2319689"/>
              <a:gd name="connsiteX41" fmla="*/ 1828800 w 2040556"/>
              <a:gd name="connsiteY41" fmla="*/ 1145407 h 2319689"/>
              <a:gd name="connsiteX42" fmla="*/ 1857676 w 2040556"/>
              <a:gd name="connsiteY42" fmla="*/ 1203158 h 2319689"/>
              <a:gd name="connsiteX43" fmla="*/ 1867301 w 2040556"/>
              <a:gd name="connsiteY43" fmla="*/ 1251285 h 2319689"/>
              <a:gd name="connsiteX44" fmla="*/ 1905802 w 2040556"/>
              <a:gd name="connsiteY44" fmla="*/ 1309036 h 2319689"/>
              <a:gd name="connsiteX45" fmla="*/ 1915427 w 2040556"/>
              <a:gd name="connsiteY45" fmla="*/ 1337912 h 2319689"/>
              <a:gd name="connsiteX46" fmla="*/ 1944303 w 2040556"/>
              <a:gd name="connsiteY46" fmla="*/ 1366788 h 2319689"/>
              <a:gd name="connsiteX47" fmla="*/ 1963554 w 2040556"/>
              <a:gd name="connsiteY47" fmla="*/ 1395663 h 2319689"/>
              <a:gd name="connsiteX48" fmla="*/ 1982804 w 2040556"/>
              <a:gd name="connsiteY48" fmla="*/ 1482291 h 2319689"/>
              <a:gd name="connsiteX49" fmla="*/ 1992429 w 2040556"/>
              <a:gd name="connsiteY49" fmla="*/ 1549668 h 2319689"/>
              <a:gd name="connsiteX50" fmla="*/ 2011680 w 2040556"/>
              <a:gd name="connsiteY50" fmla="*/ 1607419 h 2319689"/>
              <a:gd name="connsiteX51" fmla="*/ 2021305 w 2040556"/>
              <a:gd name="connsiteY51" fmla="*/ 1655546 h 2319689"/>
              <a:gd name="connsiteX52" fmla="*/ 2040556 w 2040556"/>
              <a:gd name="connsiteY52" fmla="*/ 1713297 h 2319689"/>
              <a:gd name="connsiteX53" fmla="*/ 2030931 w 2040556"/>
              <a:gd name="connsiteY53" fmla="*/ 1809550 h 2319689"/>
              <a:gd name="connsiteX54" fmla="*/ 2021305 w 2040556"/>
              <a:gd name="connsiteY54" fmla="*/ 1838426 h 2319689"/>
              <a:gd name="connsiteX55" fmla="*/ 1992429 w 2040556"/>
              <a:gd name="connsiteY55" fmla="*/ 1934678 h 2319689"/>
              <a:gd name="connsiteX56" fmla="*/ 1982804 w 2040556"/>
              <a:gd name="connsiteY56" fmla="*/ 1963554 h 2319689"/>
              <a:gd name="connsiteX57" fmla="*/ 1953928 w 2040556"/>
              <a:gd name="connsiteY57" fmla="*/ 1992430 h 2319689"/>
              <a:gd name="connsiteX58" fmla="*/ 1944303 w 2040556"/>
              <a:gd name="connsiteY58" fmla="*/ 2030931 h 2319689"/>
              <a:gd name="connsiteX59" fmla="*/ 1915427 w 2040556"/>
              <a:gd name="connsiteY59" fmla="*/ 2088682 h 2319689"/>
              <a:gd name="connsiteX60" fmla="*/ 1828800 w 2040556"/>
              <a:gd name="connsiteY60" fmla="*/ 2127183 h 2319689"/>
              <a:gd name="connsiteX61" fmla="*/ 1771048 w 2040556"/>
              <a:gd name="connsiteY61" fmla="*/ 2146434 h 2319689"/>
              <a:gd name="connsiteX62" fmla="*/ 1722922 w 2040556"/>
              <a:gd name="connsiteY62" fmla="*/ 2156059 h 2319689"/>
              <a:gd name="connsiteX63" fmla="*/ 1694046 w 2040556"/>
              <a:gd name="connsiteY63" fmla="*/ 2165685 h 2319689"/>
              <a:gd name="connsiteX64" fmla="*/ 1607419 w 2040556"/>
              <a:gd name="connsiteY64" fmla="*/ 2175310 h 2319689"/>
              <a:gd name="connsiteX65" fmla="*/ 1530417 w 2040556"/>
              <a:gd name="connsiteY65" fmla="*/ 2184935 h 2319689"/>
              <a:gd name="connsiteX66" fmla="*/ 1472665 w 2040556"/>
              <a:gd name="connsiteY66" fmla="*/ 2204186 h 2319689"/>
              <a:gd name="connsiteX67" fmla="*/ 1443789 w 2040556"/>
              <a:gd name="connsiteY67" fmla="*/ 2213811 h 2319689"/>
              <a:gd name="connsiteX68" fmla="*/ 1405288 w 2040556"/>
              <a:gd name="connsiteY68" fmla="*/ 2223436 h 2319689"/>
              <a:gd name="connsiteX69" fmla="*/ 1347537 w 2040556"/>
              <a:gd name="connsiteY69" fmla="*/ 2242687 h 2319689"/>
              <a:gd name="connsiteX70" fmla="*/ 1318661 w 2040556"/>
              <a:gd name="connsiteY70" fmla="*/ 2261937 h 2319689"/>
              <a:gd name="connsiteX71" fmla="*/ 1232034 w 2040556"/>
              <a:gd name="connsiteY71" fmla="*/ 2271562 h 2319689"/>
              <a:gd name="connsiteX72" fmla="*/ 1155032 w 2040556"/>
              <a:gd name="connsiteY72" fmla="*/ 2290813 h 2319689"/>
              <a:gd name="connsiteX73" fmla="*/ 1116531 w 2040556"/>
              <a:gd name="connsiteY73" fmla="*/ 2300438 h 2319689"/>
              <a:gd name="connsiteX74" fmla="*/ 1058779 w 2040556"/>
              <a:gd name="connsiteY74" fmla="*/ 2319689 h 2319689"/>
              <a:gd name="connsiteX75" fmla="*/ 712269 w 2040556"/>
              <a:gd name="connsiteY75" fmla="*/ 2310063 h 2319689"/>
              <a:gd name="connsiteX76" fmla="*/ 654518 w 2040556"/>
              <a:gd name="connsiteY76" fmla="*/ 2290813 h 2319689"/>
              <a:gd name="connsiteX77" fmla="*/ 625642 w 2040556"/>
              <a:gd name="connsiteY77" fmla="*/ 2271562 h 2319689"/>
              <a:gd name="connsiteX78" fmla="*/ 567891 w 2040556"/>
              <a:gd name="connsiteY78" fmla="*/ 2252312 h 2319689"/>
              <a:gd name="connsiteX79" fmla="*/ 510139 w 2040556"/>
              <a:gd name="connsiteY79" fmla="*/ 2213811 h 2319689"/>
              <a:gd name="connsiteX80" fmla="*/ 481263 w 2040556"/>
              <a:gd name="connsiteY80" fmla="*/ 2194560 h 2319689"/>
              <a:gd name="connsiteX81" fmla="*/ 462013 w 2040556"/>
              <a:gd name="connsiteY81" fmla="*/ 2136809 h 2319689"/>
              <a:gd name="connsiteX82" fmla="*/ 452387 w 2040556"/>
              <a:gd name="connsiteY82" fmla="*/ 2107933 h 2319689"/>
              <a:gd name="connsiteX83" fmla="*/ 433137 w 2040556"/>
              <a:gd name="connsiteY83" fmla="*/ 2079057 h 2319689"/>
              <a:gd name="connsiteX84" fmla="*/ 404261 w 2040556"/>
              <a:gd name="connsiteY84" fmla="*/ 2021306 h 2319689"/>
              <a:gd name="connsiteX85" fmla="*/ 394636 w 2040556"/>
              <a:gd name="connsiteY85" fmla="*/ 1944303 h 2319689"/>
              <a:gd name="connsiteX86" fmla="*/ 375385 w 2040556"/>
              <a:gd name="connsiteY86" fmla="*/ 1886552 h 2319689"/>
              <a:gd name="connsiteX87" fmla="*/ 356135 w 2040556"/>
              <a:gd name="connsiteY87" fmla="*/ 1828800 h 2319689"/>
              <a:gd name="connsiteX88" fmla="*/ 346509 w 2040556"/>
              <a:gd name="connsiteY88" fmla="*/ 1799925 h 2319689"/>
              <a:gd name="connsiteX89" fmla="*/ 336884 w 2040556"/>
              <a:gd name="connsiteY89" fmla="*/ 1751798 h 2319689"/>
              <a:gd name="connsiteX90" fmla="*/ 327259 w 2040556"/>
              <a:gd name="connsiteY90" fmla="*/ 1694047 h 2319689"/>
              <a:gd name="connsiteX91" fmla="*/ 298383 w 2040556"/>
              <a:gd name="connsiteY91" fmla="*/ 1626670 h 2319689"/>
              <a:gd name="connsiteX92" fmla="*/ 269507 w 2040556"/>
              <a:gd name="connsiteY92" fmla="*/ 1530417 h 2319689"/>
              <a:gd name="connsiteX93" fmla="*/ 259882 w 2040556"/>
              <a:gd name="connsiteY93" fmla="*/ 1482291 h 2319689"/>
              <a:gd name="connsiteX94" fmla="*/ 240632 w 2040556"/>
              <a:gd name="connsiteY94" fmla="*/ 1424539 h 2319689"/>
              <a:gd name="connsiteX95" fmla="*/ 231006 w 2040556"/>
              <a:gd name="connsiteY95" fmla="*/ 1395663 h 2319689"/>
              <a:gd name="connsiteX96" fmla="*/ 211756 w 2040556"/>
              <a:gd name="connsiteY96" fmla="*/ 1299411 h 2319689"/>
              <a:gd name="connsiteX97" fmla="*/ 202131 w 2040556"/>
              <a:gd name="connsiteY97" fmla="*/ 1260910 h 2319689"/>
              <a:gd name="connsiteX98" fmla="*/ 192505 w 2040556"/>
              <a:gd name="connsiteY98" fmla="*/ 1203158 h 2319689"/>
              <a:gd name="connsiteX99" fmla="*/ 182880 w 2040556"/>
              <a:gd name="connsiteY99" fmla="*/ 1174282 h 2319689"/>
              <a:gd name="connsiteX100" fmla="*/ 173255 w 2040556"/>
              <a:gd name="connsiteY100" fmla="*/ 1135781 h 2319689"/>
              <a:gd name="connsiteX101" fmla="*/ 154004 w 2040556"/>
              <a:gd name="connsiteY101" fmla="*/ 1078030 h 2319689"/>
              <a:gd name="connsiteX102" fmla="*/ 115503 w 2040556"/>
              <a:gd name="connsiteY102" fmla="*/ 1020278 h 2319689"/>
              <a:gd name="connsiteX103" fmla="*/ 105878 w 2040556"/>
              <a:gd name="connsiteY103" fmla="*/ 981777 h 2319689"/>
              <a:gd name="connsiteX104" fmla="*/ 77002 w 2040556"/>
              <a:gd name="connsiteY104" fmla="*/ 875899 h 2319689"/>
              <a:gd name="connsiteX105" fmla="*/ 67377 w 2040556"/>
              <a:gd name="connsiteY105" fmla="*/ 798897 h 2319689"/>
              <a:gd name="connsiteX106" fmla="*/ 38501 w 2040556"/>
              <a:gd name="connsiteY106" fmla="*/ 779647 h 2319689"/>
              <a:gd name="connsiteX107" fmla="*/ 28876 w 2040556"/>
              <a:gd name="connsiteY107" fmla="*/ 750771 h 2319689"/>
              <a:gd name="connsiteX108" fmla="*/ 9625 w 2040556"/>
              <a:gd name="connsiteY108" fmla="*/ 721895 h 2319689"/>
              <a:gd name="connsiteX109" fmla="*/ 0 w 2040556"/>
              <a:gd name="connsiteY109" fmla="*/ 673769 h 2319689"/>
              <a:gd name="connsiteX110" fmla="*/ 19251 w 2040556"/>
              <a:gd name="connsiteY110" fmla="*/ 519765 h 2319689"/>
              <a:gd name="connsiteX111" fmla="*/ 38501 w 2040556"/>
              <a:gd name="connsiteY111" fmla="*/ 490889 h 2319689"/>
              <a:gd name="connsiteX112" fmla="*/ 77002 w 2040556"/>
              <a:gd name="connsiteY112" fmla="*/ 433137 h 231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040556" h="2319689">
                <a:moveTo>
                  <a:pt x="77002" y="433137"/>
                </a:moveTo>
                <a:cubicBezTo>
                  <a:pt x="91440" y="421908"/>
                  <a:pt x="110235" y="430282"/>
                  <a:pt x="125128" y="423512"/>
                </a:cubicBezTo>
                <a:cubicBezTo>
                  <a:pt x="125136" y="423508"/>
                  <a:pt x="197315" y="375388"/>
                  <a:pt x="211756" y="365760"/>
                </a:cubicBezTo>
                <a:cubicBezTo>
                  <a:pt x="221381" y="359343"/>
                  <a:pt x="229658" y="350168"/>
                  <a:pt x="240632" y="346510"/>
                </a:cubicBezTo>
                <a:lnTo>
                  <a:pt x="356135" y="308009"/>
                </a:lnTo>
                <a:cubicBezTo>
                  <a:pt x="365760" y="304800"/>
                  <a:pt x="376569" y="304011"/>
                  <a:pt x="385011" y="298383"/>
                </a:cubicBezTo>
                <a:lnTo>
                  <a:pt x="442762" y="259882"/>
                </a:lnTo>
                <a:cubicBezTo>
                  <a:pt x="452387" y="253465"/>
                  <a:pt x="460664" y="244290"/>
                  <a:pt x="471638" y="240632"/>
                </a:cubicBezTo>
                <a:lnTo>
                  <a:pt x="500514" y="231007"/>
                </a:lnTo>
                <a:cubicBezTo>
                  <a:pt x="510139" y="221382"/>
                  <a:pt x="516997" y="207764"/>
                  <a:pt x="529389" y="202131"/>
                </a:cubicBezTo>
                <a:cubicBezTo>
                  <a:pt x="553475" y="191183"/>
                  <a:pt x="580724" y="189297"/>
                  <a:pt x="606392" y="182880"/>
                </a:cubicBezTo>
                <a:lnTo>
                  <a:pt x="644893" y="173255"/>
                </a:lnTo>
                <a:cubicBezTo>
                  <a:pt x="657727" y="170047"/>
                  <a:pt x="670844" y="167813"/>
                  <a:pt x="683394" y="163630"/>
                </a:cubicBezTo>
                <a:cubicBezTo>
                  <a:pt x="702644" y="157213"/>
                  <a:pt x="724261" y="155635"/>
                  <a:pt x="741145" y="144379"/>
                </a:cubicBezTo>
                <a:cubicBezTo>
                  <a:pt x="750770" y="137962"/>
                  <a:pt x="761134" y="132535"/>
                  <a:pt x="770021" y="125129"/>
                </a:cubicBezTo>
                <a:cubicBezTo>
                  <a:pt x="801953" y="98519"/>
                  <a:pt x="791926" y="94926"/>
                  <a:pt x="827773" y="77002"/>
                </a:cubicBezTo>
                <a:cubicBezTo>
                  <a:pt x="836848" y="72465"/>
                  <a:pt x="847573" y="71914"/>
                  <a:pt x="856648" y="67377"/>
                </a:cubicBezTo>
                <a:cubicBezTo>
                  <a:pt x="866995" y="62204"/>
                  <a:pt x="875177" y="53300"/>
                  <a:pt x="885524" y="48127"/>
                </a:cubicBezTo>
                <a:cubicBezTo>
                  <a:pt x="901703" y="40037"/>
                  <a:pt x="937473" y="33504"/>
                  <a:pt x="952901" y="28876"/>
                </a:cubicBezTo>
                <a:cubicBezTo>
                  <a:pt x="1048993" y="49"/>
                  <a:pt x="971763" y="15182"/>
                  <a:pt x="1078029" y="0"/>
                </a:cubicBezTo>
                <a:cubicBezTo>
                  <a:pt x="1116530" y="3209"/>
                  <a:pt x="1155237" y="4520"/>
                  <a:pt x="1193533" y="9626"/>
                </a:cubicBezTo>
                <a:cubicBezTo>
                  <a:pt x="1226521" y="14025"/>
                  <a:pt x="1221789" y="23754"/>
                  <a:pt x="1251284" y="38501"/>
                </a:cubicBezTo>
                <a:cubicBezTo>
                  <a:pt x="1260359" y="43038"/>
                  <a:pt x="1270535" y="44918"/>
                  <a:pt x="1280160" y="48127"/>
                </a:cubicBezTo>
                <a:lnTo>
                  <a:pt x="1337912" y="134754"/>
                </a:lnTo>
                <a:cubicBezTo>
                  <a:pt x="1344329" y="144379"/>
                  <a:pt x="1348982" y="155450"/>
                  <a:pt x="1357162" y="163630"/>
                </a:cubicBezTo>
                <a:lnTo>
                  <a:pt x="1414914" y="221381"/>
                </a:lnTo>
                <a:cubicBezTo>
                  <a:pt x="1431855" y="272206"/>
                  <a:pt x="1418911" y="241816"/>
                  <a:pt x="1463040" y="308009"/>
                </a:cubicBezTo>
                <a:lnTo>
                  <a:pt x="1482291" y="336885"/>
                </a:lnTo>
                <a:lnTo>
                  <a:pt x="1501541" y="365760"/>
                </a:lnTo>
                <a:cubicBezTo>
                  <a:pt x="1525734" y="438340"/>
                  <a:pt x="1493099" y="348876"/>
                  <a:pt x="1530417" y="423512"/>
                </a:cubicBezTo>
                <a:cubicBezTo>
                  <a:pt x="1570265" y="503207"/>
                  <a:pt x="1504126" y="398517"/>
                  <a:pt x="1559293" y="481263"/>
                </a:cubicBezTo>
                <a:cubicBezTo>
                  <a:pt x="1573838" y="539446"/>
                  <a:pt x="1564737" y="507223"/>
                  <a:pt x="1588168" y="577516"/>
                </a:cubicBezTo>
                <a:cubicBezTo>
                  <a:pt x="1591377" y="587141"/>
                  <a:pt x="1592166" y="597950"/>
                  <a:pt x="1597794" y="606392"/>
                </a:cubicBezTo>
                <a:lnTo>
                  <a:pt x="1636295" y="664143"/>
                </a:lnTo>
                <a:lnTo>
                  <a:pt x="1665171" y="750771"/>
                </a:lnTo>
                <a:cubicBezTo>
                  <a:pt x="1668379" y="760396"/>
                  <a:pt x="1670259" y="770572"/>
                  <a:pt x="1674796" y="779647"/>
                </a:cubicBezTo>
                <a:cubicBezTo>
                  <a:pt x="1681213" y="792481"/>
                  <a:pt x="1689008" y="804713"/>
                  <a:pt x="1694046" y="818148"/>
                </a:cubicBezTo>
                <a:cubicBezTo>
                  <a:pt x="1707617" y="854337"/>
                  <a:pt x="1700987" y="877842"/>
                  <a:pt x="1722922" y="914400"/>
                </a:cubicBezTo>
                <a:cubicBezTo>
                  <a:pt x="1732547" y="930442"/>
                  <a:pt x="1743431" y="945794"/>
                  <a:pt x="1751798" y="962527"/>
                </a:cubicBezTo>
                <a:cubicBezTo>
                  <a:pt x="1759525" y="977981"/>
                  <a:pt x="1765237" y="994382"/>
                  <a:pt x="1771048" y="1010653"/>
                </a:cubicBezTo>
                <a:cubicBezTo>
                  <a:pt x="1781285" y="1039317"/>
                  <a:pt x="1784264" y="1071180"/>
                  <a:pt x="1799924" y="1097280"/>
                </a:cubicBezTo>
                <a:cubicBezTo>
                  <a:pt x="1809549" y="1113322"/>
                  <a:pt x="1820433" y="1128674"/>
                  <a:pt x="1828800" y="1145407"/>
                </a:cubicBezTo>
                <a:cubicBezTo>
                  <a:pt x="1868648" y="1225103"/>
                  <a:pt x="1802507" y="1120406"/>
                  <a:pt x="1857676" y="1203158"/>
                </a:cubicBezTo>
                <a:cubicBezTo>
                  <a:pt x="1860884" y="1219200"/>
                  <a:pt x="1860531" y="1236391"/>
                  <a:pt x="1867301" y="1251285"/>
                </a:cubicBezTo>
                <a:cubicBezTo>
                  <a:pt x="1876875" y="1272347"/>
                  <a:pt x="1898486" y="1287087"/>
                  <a:pt x="1905802" y="1309036"/>
                </a:cubicBezTo>
                <a:cubicBezTo>
                  <a:pt x="1909010" y="1318661"/>
                  <a:pt x="1909799" y="1329470"/>
                  <a:pt x="1915427" y="1337912"/>
                </a:cubicBezTo>
                <a:cubicBezTo>
                  <a:pt x="1922978" y="1349238"/>
                  <a:pt x="1935589" y="1356331"/>
                  <a:pt x="1944303" y="1366788"/>
                </a:cubicBezTo>
                <a:cubicBezTo>
                  <a:pt x="1951709" y="1375675"/>
                  <a:pt x="1957137" y="1386038"/>
                  <a:pt x="1963554" y="1395663"/>
                </a:cubicBezTo>
                <a:cubicBezTo>
                  <a:pt x="1972206" y="1430272"/>
                  <a:pt x="1976695" y="1445635"/>
                  <a:pt x="1982804" y="1482291"/>
                </a:cubicBezTo>
                <a:cubicBezTo>
                  <a:pt x="1986534" y="1504669"/>
                  <a:pt x="1987328" y="1527562"/>
                  <a:pt x="1992429" y="1549668"/>
                </a:cubicBezTo>
                <a:cubicBezTo>
                  <a:pt x="1996992" y="1569440"/>
                  <a:pt x="2007701" y="1587521"/>
                  <a:pt x="2011680" y="1607419"/>
                </a:cubicBezTo>
                <a:cubicBezTo>
                  <a:pt x="2014888" y="1623461"/>
                  <a:pt x="2017000" y="1639762"/>
                  <a:pt x="2021305" y="1655546"/>
                </a:cubicBezTo>
                <a:cubicBezTo>
                  <a:pt x="2026644" y="1675123"/>
                  <a:pt x="2040556" y="1713297"/>
                  <a:pt x="2040556" y="1713297"/>
                </a:cubicBezTo>
                <a:cubicBezTo>
                  <a:pt x="2037348" y="1745381"/>
                  <a:pt x="2035834" y="1777681"/>
                  <a:pt x="2030931" y="1809550"/>
                </a:cubicBezTo>
                <a:cubicBezTo>
                  <a:pt x="2029388" y="1819578"/>
                  <a:pt x="2024092" y="1828670"/>
                  <a:pt x="2021305" y="1838426"/>
                </a:cubicBezTo>
                <a:cubicBezTo>
                  <a:pt x="1992204" y="1940278"/>
                  <a:pt x="2038190" y="1797398"/>
                  <a:pt x="1992429" y="1934678"/>
                </a:cubicBezTo>
                <a:cubicBezTo>
                  <a:pt x="1989221" y="1944303"/>
                  <a:pt x="1989978" y="1956380"/>
                  <a:pt x="1982804" y="1963554"/>
                </a:cubicBezTo>
                <a:lnTo>
                  <a:pt x="1953928" y="1992430"/>
                </a:lnTo>
                <a:cubicBezTo>
                  <a:pt x="1950720" y="2005264"/>
                  <a:pt x="1947937" y="2018211"/>
                  <a:pt x="1944303" y="2030931"/>
                </a:cubicBezTo>
                <a:cubicBezTo>
                  <a:pt x="1938040" y="2052853"/>
                  <a:pt x="1932302" y="2071807"/>
                  <a:pt x="1915427" y="2088682"/>
                </a:cubicBezTo>
                <a:cubicBezTo>
                  <a:pt x="1892545" y="2111564"/>
                  <a:pt x="1857398" y="2117650"/>
                  <a:pt x="1828800" y="2127183"/>
                </a:cubicBezTo>
                <a:lnTo>
                  <a:pt x="1771048" y="2146434"/>
                </a:lnTo>
                <a:cubicBezTo>
                  <a:pt x="1755006" y="2149642"/>
                  <a:pt x="1738793" y="2152091"/>
                  <a:pt x="1722922" y="2156059"/>
                </a:cubicBezTo>
                <a:cubicBezTo>
                  <a:pt x="1713079" y="2158520"/>
                  <a:pt x="1704054" y="2164017"/>
                  <a:pt x="1694046" y="2165685"/>
                </a:cubicBezTo>
                <a:cubicBezTo>
                  <a:pt x="1665388" y="2170461"/>
                  <a:pt x="1636273" y="2171915"/>
                  <a:pt x="1607419" y="2175310"/>
                </a:cubicBezTo>
                <a:lnTo>
                  <a:pt x="1530417" y="2184935"/>
                </a:lnTo>
                <a:lnTo>
                  <a:pt x="1472665" y="2204186"/>
                </a:lnTo>
                <a:cubicBezTo>
                  <a:pt x="1463040" y="2207394"/>
                  <a:pt x="1453632" y="2211350"/>
                  <a:pt x="1443789" y="2213811"/>
                </a:cubicBezTo>
                <a:cubicBezTo>
                  <a:pt x="1430955" y="2217019"/>
                  <a:pt x="1417959" y="2219635"/>
                  <a:pt x="1405288" y="2223436"/>
                </a:cubicBezTo>
                <a:cubicBezTo>
                  <a:pt x="1385852" y="2229267"/>
                  <a:pt x="1364421" y="2231431"/>
                  <a:pt x="1347537" y="2242687"/>
                </a:cubicBezTo>
                <a:cubicBezTo>
                  <a:pt x="1337912" y="2249104"/>
                  <a:pt x="1329884" y="2259131"/>
                  <a:pt x="1318661" y="2261937"/>
                </a:cubicBezTo>
                <a:cubicBezTo>
                  <a:pt x="1290475" y="2268983"/>
                  <a:pt x="1260795" y="2267453"/>
                  <a:pt x="1232034" y="2271562"/>
                </a:cubicBezTo>
                <a:cubicBezTo>
                  <a:pt x="1173327" y="2279949"/>
                  <a:pt x="1199819" y="2278017"/>
                  <a:pt x="1155032" y="2290813"/>
                </a:cubicBezTo>
                <a:cubicBezTo>
                  <a:pt x="1142312" y="2294447"/>
                  <a:pt x="1129202" y="2296637"/>
                  <a:pt x="1116531" y="2300438"/>
                </a:cubicBezTo>
                <a:cubicBezTo>
                  <a:pt x="1097095" y="2306269"/>
                  <a:pt x="1058779" y="2319689"/>
                  <a:pt x="1058779" y="2319689"/>
                </a:cubicBezTo>
                <a:cubicBezTo>
                  <a:pt x="943276" y="2316480"/>
                  <a:pt x="827523" y="2318296"/>
                  <a:pt x="712269" y="2310063"/>
                </a:cubicBezTo>
                <a:cubicBezTo>
                  <a:pt x="692029" y="2308617"/>
                  <a:pt x="654518" y="2290813"/>
                  <a:pt x="654518" y="2290813"/>
                </a:cubicBezTo>
                <a:cubicBezTo>
                  <a:pt x="644893" y="2284396"/>
                  <a:pt x="636213" y="2276260"/>
                  <a:pt x="625642" y="2271562"/>
                </a:cubicBezTo>
                <a:cubicBezTo>
                  <a:pt x="607099" y="2263321"/>
                  <a:pt x="567891" y="2252312"/>
                  <a:pt x="567891" y="2252312"/>
                </a:cubicBezTo>
                <a:lnTo>
                  <a:pt x="510139" y="2213811"/>
                </a:lnTo>
                <a:lnTo>
                  <a:pt x="481263" y="2194560"/>
                </a:lnTo>
                <a:lnTo>
                  <a:pt x="462013" y="2136809"/>
                </a:lnTo>
                <a:cubicBezTo>
                  <a:pt x="458804" y="2127184"/>
                  <a:pt x="458015" y="2116375"/>
                  <a:pt x="452387" y="2107933"/>
                </a:cubicBezTo>
                <a:cubicBezTo>
                  <a:pt x="445970" y="2098308"/>
                  <a:pt x="438310" y="2089404"/>
                  <a:pt x="433137" y="2079057"/>
                </a:cubicBezTo>
                <a:cubicBezTo>
                  <a:pt x="393295" y="1999370"/>
                  <a:pt x="459422" y="2104043"/>
                  <a:pt x="404261" y="2021306"/>
                </a:cubicBezTo>
                <a:cubicBezTo>
                  <a:pt x="401053" y="1995638"/>
                  <a:pt x="400056" y="1969596"/>
                  <a:pt x="394636" y="1944303"/>
                </a:cubicBezTo>
                <a:cubicBezTo>
                  <a:pt x="390384" y="1924462"/>
                  <a:pt x="381802" y="1905802"/>
                  <a:pt x="375385" y="1886552"/>
                </a:cubicBezTo>
                <a:lnTo>
                  <a:pt x="356135" y="1828800"/>
                </a:lnTo>
                <a:cubicBezTo>
                  <a:pt x="352927" y="1819175"/>
                  <a:pt x="348499" y="1809874"/>
                  <a:pt x="346509" y="1799925"/>
                </a:cubicBezTo>
                <a:cubicBezTo>
                  <a:pt x="343301" y="1783883"/>
                  <a:pt x="339810" y="1767894"/>
                  <a:pt x="336884" y="1751798"/>
                </a:cubicBezTo>
                <a:cubicBezTo>
                  <a:pt x="333393" y="1732597"/>
                  <a:pt x="331492" y="1713098"/>
                  <a:pt x="327259" y="1694047"/>
                </a:cubicBezTo>
                <a:cubicBezTo>
                  <a:pt x="319512" y="1659186"/>
                  <a:pt x="313098" y="1663459"/>
                  <a:pt x="298383" y="1626670"/>
                </a:cubicBezTo>
                <a:cubicBezTo>
                  <a:pt x="286391" y="1596690"/>
                  <a:pt x="276596" y="1562318"/>
                  <a:pt x="269507" y="1530417"/>
                </a:cubicBezTo>
                <a:cubicBezTo>
                  <a:pt x="265958" y="1514447"/>
                  <a:pt x="264186" y="1498074"/>
                  <a:pt x="259882" y="1482291"/>
                </a:cubicBezTo>
                <a:cubicBezTo>
                  <a:pt x="254543" y="1462714"/>
                  <a:pt x="247049" y="1443790"/>
                  <a:pt x="240632" y="1424539"/>
                </a:cubicBezTo>
                <a:cubicBezTo>
                  <a:pt x="237424" y="1414914"/>
                  <a:pt x="232996" y="1405612"/>
                  <a:pt x="231006" y="1395663"/>
                </a:cubicBezTo>
                <a:cubicBezTo>
                  <a:pt x="224589" y="1363579"/>
                  <a:pt x="219691" y="1331153"/>
                  <a:pt x="211756" y="1299411"/>
                </a:cubicBezTo>
                <a:cubicBezTo>
                  <a:pt x="208548" y="1286577"/>
                  <a:pt x="204725" y="1273882"/>
                  <a:pt x="202131" y="1260910"/>
                </a:cubicBezTo>
                <a:cubicBezTo>
                  <a:pt x="198303" y="1241773"/>
                  <a:pt x="196739" y="1222209"/>
                  <a:pt x="192505" y="1203158"/>
                </a:cubicBezTo>
                <a:cubicBezTo>
                  <a:pt x="190304" y="1193254"/>
                  <a:pt x="185667" y="1184038"/>
                  <a:pt x="182880" y="1174282"/>
                </a:cubicBezTo>
                <a:cubicBezTo>
                  <a:pt x="179246" y="1161562"/>
                  <a:pt x="177056" y="1148452"/>
                  <a:pt x="173255" y="1135781"/>
                </a:cubicBezTo>
                <a:cubicBezTo>
                  <a:pt x="167424" y="1116345"/>
                  <a:pt x="165260" y="1094914"/>
                  <a:pt x="154004" y="1078030"/>
                </a:cubicBezTo>
                <a:lnTo>
                  <a:pt x="115503" y="1020278"/>
                </a:lnTo>
                <a:cubicBezTo>
                  <a:pt x="112295" y="1007444"/>
                  <a:pt x="109679" y="994448"/>
                  <a:pt x="105878" y="981777"/>
                </a:cubicBezTo>
                <a:cubicBezTo>
                  <a:pt x="86874" y="918432"/>
                  <a:pt x="86236" y="935920"/>
                  <a:pt x="77002" y="875899"/>
                </a:cubicBezTo>
                <a:cubicBezTo>
                  <a:pt x="73069" y="850333"/>
                  <a:pt x="76984" y="822914"/>
                  <a:pt x="67377" y="798897"/>
                </a:cubicBezTo>
                <a:cubicBezTo>
                  <a:pt x="63081" y="788156"/>
                  <a:pt x="48126" y="786064"/>
                  <a:pt x="38501" y="779647"/>
                </a:cubicBezTo>
                <a:cubicBezTo>
                  <a:pt x="35293" y="770022"/>
                  <a:pt x="33413" y="759846"/>
                  <a:pt x="28876" y="750771"/>
                </a:cubicBezTo>
                <a:cubicBezTo>
                  <a:pt x="23703" y="740424"/>
                  <a:pt x="13687" y="732727"/>
                  <a:pt x="9625" y="721895"/>
                </a:cubicBezTo>
                <a:cubicBezTo>
                  <a:pt x="3881" y="706577"/>
                  <a:pt x="3208" y="689811"/>
                  <a:pt x="0" y="673769"/>
                </a:cubicBezTo>
                <a:cubicBezTo>
                  <a:pt x="1839" y="649866"/>
                  <a:pt x="-1528" y="561322"/>
                  <a:pt x="19251" y="519765"/>
                </a:cubicBezTo>
                <a:cubicBezTo>
                  <a:pt x="24424" y="509418"/>
                  <a:pt x="30321" y="499069"/>
                  <a:pt x="38501" y="490889"/>
                </a:cubicBezTo>
                <a:cubicBezTo>
                  <a:pt x="70046" y="459343"/>
                  <a:pt x="62564" y="444366"/>
                  <a:pt x="77002" y="433137"/>
                </a:cubicBezTo>
                <a:close/>
              </a:path>
            </a:pathLst>
          </a:cu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F6C1A3C-E053-5C48-9F27-1196B520DA41}"/>
              </a:ext>
            </a:extLst>
          </p:cNvPr>
          <p:cNvSpPr/>
          <p:nvPr/>
        </p:nvSpPr>
        <p:spPr>
          <a:xfrm>
            <a:off x="8329808" y="2564686"/>
            <a:ext cx="288099" cy="2880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A565A1-33B5-5448-A796-B6622EA1FC68}"/>
              </a:ext>
            </a:extLst>
          </p:cNvPr>
          <p:cNvSpPr txBox="1"/>
          <p:nvPr/>
        </p:nvSpPr>
        <p:spPr>
          <a:xfrm>
            <a:off x="8755693" y="674524"/>
            <a:ext cx="2868460" cy="1477328"/>
          </a:xfrm>
          <a:prstGeom prst="rect">
            <a:avLst/>
          </a:prstGeom>
          <a:noFill/>
          <a:ln w="50800">
            <a:solidFill>
              <a:srgbClr val="FFC000"/>
            </a:solidFill>
            <a:prstDash val="sysDash"/>
            <a:extLst>
              <a:ext uri="{C807C97D-BFC1-408E-A445-0C87EB9F89A2}">
                <ask:lineSketchStyleProps xmlns:ask="http://schemas.microsoft.com/office/drawing/2018/sketchyshapes" sd="1219033472">
                  <a:custGeom>
                    <a:avLst/>
                    <a:gdLst>
                      <a:gd name="connsiteX0" fmla="*/ 0 w 2868460"/>
                      <a:gd name="connsiteY0" fmla="*/ 0 h 923330"/>
                      <a:gd name="connsiteX1" fmla="*/ 545007 w 2868460"/>
                      <a:gd name="connsiteY1" fmla="*/ 0 h 923330"/>
                      <a:gd name="connsiteX2" fmla="*/ 1032646 w 2868460"/>
                      <a:gd name="connsiteY2" fmla="*/ 0 h 923330"/>
                      <a:gd name="connsiteX3" fmla="*/ 1663707 w 2868460"/>
                      <a:gd name="connsiteY3" fmla="*/ 0 h 923330"/>
                      <a:gd name="connsiteX4" fmla="*/ 2208714 w 2868460"/>
                      <a:gd name="connsiteY4" fmla="*/ 0 h 923330"/>
                      <a:gd name="connsiteX5" fmla="*/ 2868460 w 2868460"/>
                      <a:gd name="connsiteY5" fmla="*/ 0 h 923330"/>
                      <a:gd name="connsiteX6" fmla="*/ 2868460 w 2868460"/>
                      <a:gd name="connsiteY6" fmla="*/ 480132 h 923330"/>
                      <a:gd name="connsiteX7" fmla="*/ 2868460 w 2868460"/>
                      <a:gd name="connsiteY7" fmla="*/ 923330 h 923330"/>
                      <a:gd name="connsiteX8" fmla="*/ 2294768 w 2868460"/>
                      <a:gd name="connsiteY8" fmla="*/ 923330 h 923330"/>
                      <a:gd name="connsiteX9" fmla="*/ 1807130 w 2868460"/>
                      <a:gd name="connsiteY9" fmla="*/ 923330 h 923330"/>
                      <a:gd name="connsiteX10" fmla="*/ 1233438 w 2868460"/>
                      <a:gd name="connsiteY10" fmla="*/ 923330 h 923330"/>
                      <a:gd name="connsiteX11" fmla="*/ 659746 w 2868460"/>
                      <a:gd name="connsiteY11" fmla="*/ 923330 h 923330"/>
                      <a:gd name="connsiteX12" fmla="*/ 0 w 2868460"/>
                      <a:gd name="connsiteY12" fmla="*/ 923330 h 923330"/>
                      <a:gd name="connsiteX13" fmla="*/ 0 w 2868460"/>
                      <a:gd name="connsiteY13" fmla="*/ 443198 h 923330"/>
                      <a:gd name="connsiteX14" fmla="*/ 0 w 2868460"/>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68460" h="923330" extrusionOk="0">
                        <a:moveTo>
                          <a:pt x="0" y="0"/>
                        </a:moveTo>
                        <a:cubicBezTo>
                          <a:pt x="165490" y="-40008"/>
                          <a:pt x="428335" y="23454"/>
                          <a:pt x="545007" y="0"/>
                        </a:cubicBezTo>
                        <a:cubicBezTo>
                          <a:pt x="661679" y="-23454"/>
                          <a:pt x="914386" y="9687"/>
                          <a:pt x="1032646" y="0"/>
                        </a:cubicBezTo>
                        <a:cubicBezTo>
                          <a:pt x="1150906" y="-9687"/>
                          <a:pt x="1417036" y="28938"/>
                          <a:pt x="1663707" y="0"/>
                        </a:cubicBezTo>
                        <a:cubicBezTo>
                          <a:pt x="1910378" y="-28938"/>
                          <a:pt x="2061994" y="29476"/>
                          <a:pt x="2208714" y="0"/>
                        </a:cubicBezTo>
                        <a:cubicBezTo>
                          <a:pt x="2355434" y="-29476"/>
                          <a:pt x="2624139" y="17311"/>
                          <a:pt x="2868460" y="0"/>
                        </a:cubicBezTo>
                        <a:cubicBezTo>
                          <a:pt x="2889331" y="162923"/>
                          <a:pt x="2843814" y="370604"/>
                          <a:pt x="2868460" y="480132"/>
                        </a:cubicBezTo>
                        <a:cubicBezTo>
                          <a:pt x="2893106" y="589660"/>
                          <a:pt x="2868196" y="809124"/>
                          <a:pt x="2868460" y="923330"/>
                        </a:cubicBezTo>
                        <a:cubicBezTo>
                          <a:pt x="2632360" y="968279"/>
                          <a:pt x="2458835" y="912403"/>
                          <a:pt x="2294768" y="923330"/>
                        </a:cubicBezTo>
                        <a:cubicBezTo>
                          <a:pt x="2130701" y="934257"/>
                          <a:pt x="1976797" y="889950"/>
                          <a:pt x="1807130" y="923330"/>
                        </a:cubicBezTo>
                        <a:cubicBezTo>
                          <a:pt x="1637463" y="956710"/>
                          <a:pt x="1473452" y="885880"/>
                          <a:pt x="1233438" y="923330"/>
                        </a:cubicBezTo>
                        <a:cubicBezTo>
                          <a:pt x="993424" y="960780"/>
                          <a:pt x="921303" y="890921"/>
                          <a:pt x="659746" y="923330"/>
                        </a:cubicBezTo>
                        <a:cubicBezTo>
                          <a:pt x="398189" y="955739"/>
                          <a:pt x="214722" y="846767"/>
                          <a:pt x="0" y="923330"/>
                        </a:cubicBezTo>
                        <a:cubicBezTo>
                          <a:pt x="-12020" y="714129"/>
                          <a:pt x="45552" y="562566"/>
                          <a:pt x="0" y="443198"/>
                        </a:cubicBezTo>
                        <a:cubicBezTo>
                          <a:pt x="-45552" y="323830"/>
                          <a:pt x="13285" y="89593"/>
                          <a:pt x="0" y="0"/>
                        </a:cubicBezTo>
                        <a:close/>
                      </a:path>
                    </a:pathLst>
                  </a:custGeom>
                  <ask:type>
                    <ask:lineSketchNone/>
                  </ask:type>
                </ask:lineSketchStyleProps>
              </a:ext>
            </a:extLst>
          </a:ln>
        </p:spPr>
        <p:txBody>
          <a:bodyPr wrap="square" rtlCol="0">
            <a:spAutoFit/>
          </a:bodyPr>
          <a:lstStyle/>
          <a:p>
            <a:pPr marL="342900" indent="-342900">
              <a:buAutoNum type="arabicPeriod"/>
            </a:pPr>
            <a:r>
              <a:rPr lang="en-US" dirty="0"/>
              <a:t>Geo-coordinate</a:t>
            </a:r>
            <a:br>
              <a:rPr lang="en-US" dirty="0"/>
            </a:br>
            <a:r>
              <a:rPr lang="en-US" dirty="0"/>
              <a:t>[x, y]</a:t>
            </a:r>
          </a:p>
          <a:p>
            <a:pPr marL="342900" indent="-342900">
              <a:buAutoNum type="arabicPeriod"/>
            </a:pPr>
            <a:r>
              <a:rPr lang="en-CA" dirty="0"/>
              <a:t>Received signal strength indicators (RSSI)</a:t>
            </a:r>
            <a:br>
              <a:rPr lang="en-CA" dirty="0"/>
            </a:br>
            <a:r>
              <a:rPr lang="en-CA" dirty="0"/>
              <a:t>[-10, -50, -200, ….]</a:t>
            </a:r>
          </a:p>
        </p:txBody>
      </p:sp>
      <p:cxnSp>
        <p:nvCxnSpPr>
          <p:cNvPr id="16" name="Straight Connector 15">
            <a:extLst>
              <a:ext uri="{FF2B5EF4-FFF2-40B4-BE49-F238E27FC236}">
                <a16:creationId xmlns:a16="http://schemas.microsoft.com/office/drawing/2014/main" id="{0637E233-72FC-F941-A4AE-01803399DFBC}"/>
              </a:ext>
            </a:extLst>
          </p:cNvPr>
          <p:cNvCxnSpPr>
            <a:cxnSpLocks/>
            <a:stCxn id="10" idx="7"/>
          </p:cNvCxnSpPr>
          <p:nvPr/>
        </p:nvCxnSpPr>
        <p:spPr>
          <a:xfrm flipV="1">
            <a:off x="8575716" y="2151852"/>
            <a:ext cx="176852" cy="455025"/>
          </a:xfrm>
          <a:prstGeom prst="line">
            <a:avLst/>
          </a:prstGeom>
          <a:ln w="508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0A4BAF-46BF-B541-8059-180E2C50D082}"/>
              </a:ext>
            </a:extLst>
          </p:cNvPr>
          <p:cNvCxnSpPr>
            <a:cxnSpLocks/>
          </p:cNvCxnSpPr>
          <p:nvPr/>
        </p:nvCxnSpPr>
        <p:spPr>
          <a:xfrm flipV="1">
            <a:off x="8575716" y="2151852"/>
            <a:ext cx="3048437" cy="514046"/>
          </a:xfrm>
          <a:prstGeom prst="line">
            <a:avLst/>
          </a:prstGeom>
          <a:ln w="508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4089F18-B3C7-AD41-A625-3881D88B88CC}"/>
              </a:ext>
            </a:extLst>
          </p:cNvPr>
          <p:cNvSpPr txBox="1"/>
          <p:nvPr/>
        </p:nvSpPr>
        <p:spPr>
          <a:xfrm>
            <a:off x="2063464" y="5034620"/>
            <a:ext cx="2055371" cy="369332"/>
          </a:xfrm>
          <a:prstGeom prst="rect">
            <a:avLst/>
          </a:prstGeom>
          <a:noFill/>
        </p:spPr>
        <p:txBody>
          <a:bodyPr wrap="none" rtlCol="0">
            <a:spAutoFit/>
          </a:bodyPr>
          <a:lstStyle/>
          <a:p>
            <a:r>
              <a:rPr lang="en-US" dirty="0"/>
              <a:t>Visual or </a:t>
            </a:r>
            <a:r>
              <a:rPr lang="en-US" dirty="0" err="1"/>
              <a:t>WiFi</a:t>
            </a:r>
            <a:r>
              <a:rPr lang="en-US" dirty="0"/>
              <a:t> SLAM</a:t>
            </a:r>
          </a:p>
        </p:txBody>
      </p:sp>
      <p:sp>
        <p:nvSpPr>
          <p:cNvPr id="22" name="TextBox 21">
            <a:extLst>
              <a:ext uri="{FF2B5EF4-FFF2-40B4-BE49-F238E27FC236}">
                <a16:creationId xmlns:a16="http://schemas.microsoft.com/office/drawing/2014/main" id="{889F077C-9CB0-5E4E-8C13-D8062A9D6305}"/>
              </a:ext>
            </a:extLst>
          </p:cNvPr>
          <p:cNvSpPr txBox="1"/>
          <p:nvPr/>
        </p:nvSpPr>
        <p:spPr>
          <a:xfrm>
            <a:off x="8329808" y="5003178"/>
            <a:ext cx="2238883" cy="369332"/>
          </a:xfrm>
          <a:prstGeom prst="rect">
            <a:avLst/>
          </a:prstGeom>
          <a:noFill/>
        </p:spPr>
        <p:txBody>
          <a:bodyPr wrap="none" rtlCol="0">
            <a:spAutoFit/>
          </a:bodyPr>
          <a:lstStyle/>
          <a:p>
            <a:r>
              <a:rPr lang="en-US" dirty="0"/>
              <a:t>Radio fingerprint map</a:t>
            </a:r>
          </a:p>
        </p:txBody>
      </p:sp>
      <p:sp>
        <p:nvSpPr>
          <p:cNvPr id="23" name="Rectangle 22">
            <a:extLst>
              <a:ext uri="{FF2B5EF4-FFF2-40B4-BE49-F238E27FC236}">
                <a16:creationId xmlns:a16="http://schemas.microsoft.com/office/drawing/2014/main" id="{43F3F58E-6B37-854B-BDDB-59C5D69546D5}"/>
              </a:ext>
            </a:extLst>
          </p:cNvPr>
          <p:cNvSpPr/>
          <p:nvPr/>
        </p:nvSpPr>
        <p:spPr>
          <a:xfrm>
            <a:off x="1666336" y="5625319"/>
            <a:ext cx="9149159" cy="690830"/>
          </a:xfrm>
          <a:prstGeom prst="rect">
            <a:avLst/>
          </a:prstGeom>
          <a:solidFill>
            <a:srgbClr val="C48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AutoNum type="arabicPeriod"/>
            </a:pPr>
            <a:r>
              <a:rPr lang="en-US" sz="2400" dirty="0"/>
              <a:t>Continuous data acquisition; </a:t>
            </a:r>
          </a:p>
          <a:p>
            <a:pPr marL="457200" indent="-457200" algn="ctr">
              <a:buAutoNum type="arabicPeriod"/>
            </a:pPr>
            <a:r>
              <a:rPr lang="en-US" sz="2400" dirty="0"/>
              <a:t>No real data in the wild (handheld, same starting point)</a:t>
            </a:r>
          </a:p>
        </p:txBody>
      </p:sp>
    </p:spTree>
    <p:extLst>
      <p:ext uri="{BB962C8B-B14F-4D97-AF65-F5344CB8AC3E}">
        <p14:creationId xmlns:p14="http://schemas.microsoft.com/office/powerpoint/2010/main" val="15678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p:tgtEl>
                                          <p:spTgt spid="10"/>
                                        </p:tgtEl>
                                        <p:attrNameLst>
                                          <p:attrName>ppt_y</p:attrName>
                                        </p:attrNameLst>
                                      </p:cBhvr>
                                      <p:tavLst>
                                        <p:tav tm="0">
                                          <p:val>
                                            <p:strVal val="#ppt_y+#ppt_h*1.125000"/>
                                          </p:val>
                                        </p:tav>
                                        <p:tav tm="100000">
                                          <p:val>
                                            <p:strVal val="#ppt_y"/>
                                          </p:val>
                                        </p:tav>
                                      </p:tavLst>
                                    </p:anim>
                                    <p:animEffect transition="in" filter="wipe(up)">
                                      <p:cBhvr>
                                        <p:cTn id="17" dur="500"/>
                                        <p:tgtEl>
                                          <p:spTgt spid="10"/>
                                        </p:tgtEl>
                                      </p:cBhvr>
                                    </p:animEffect>
                                  </p:childTnLst>
                                </p:cTn>
                              </p:par>
                              <p:par>
                                <p:cTn id="18" presetID="1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ppt_y</p:attrName>
                                        </p:attrNameLst>
                                      </p:cBhvr>
                                      <p:tavLst>
                                        <p:tav tm="0">
                                          <p:val>
                                            <p:strVal val="#ppt_y+#ppt_h*1.125000"/>
                                          </p:val>
                                        </p:tav>
                                        <p:tav tm="100000">
                                          <p:val>
                                            <p:strVal val="#ppt_y"/>
                                          </p:val>
                                        </p:tav>
                                      </p:tavLst>
                                    </p:anim>
                                    <p:animEffect transition="in" filter="wipe(up)">
                                      <p:cBhvr>
                                        <p:cTn id="21" dur="500"/>
                                        <p:tgtEl>
                                          <p:spTgt spid="16"/>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ppt_y</p:attrName>
                                        </p:attrNameLst>
                                      </p:cBhvr>
                                      <p:tavLst>
                                        <p:tav tm="0">
                                          <p:val>
                                            <p:strVal val="#ppt_y+#ppt_h*1.125000"/>
                                          </p:val>
                                        </p:tav>
                                        <p:tav tm="100000">
                                          <p:val>
                                            <p:strVal val="#ppt_y"/>
                                          </p:val>
                                        </p:tav>
                                      </p:tavLst>
                                    </p:anim>
                                    <p:animEffect transition="in" filter="wipe(up)">
                                      <p:cBhvr>
                                        <p:cTn id="25" dur="500"/>
                                        <p:tgtEl>
                                          <p:spTgt spid="12"/>
                                        </p:tgtEl>
                                      </p:cBhvr>
                                    </p:animEffect>
                                  </p:childTnLst>
                                </p:cTn>
                              </p:par>
                              <p:par>
                                <p:cTn id="26" presetID="12" presetClass="entr" presetSubtype="4"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p:tgtEl>
                                          <p:spTgt spid="18"/>
                                        </p:tgtEl>
                                        <p:attrNameLst>
                                          <p:attrName>ppt_y</p:attrName>
                                        </p:attrNameLst>
                                      </p:cBhvr>
                                      <p:tavLst>
                                        <p:tav tm="0">
                                          <p:val>
                                            <p:strVal val="#ppt_y+#ppt_h*1.125000"/>
                                          </p:val>
                                        </p:tav>
                                        <p:tav tm="100000">
                                          <p:val>
                                            <p:strVal val="#ppt_y"/>
                                          </p:val>
                                        </p:tav>
                                      </p:tavLst>
                                    </p:anim>
                                    <p:animEffect transition="in" filter="wipe(up)">
                                      <p:cBhvr>
                                        <p:cTn id="29" dur="500"/>
                                        <p:tgtEl>
                                          <p:spTgt spid="18"/>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8" repeatCount="indefinite" fill="hold" display="0">
                  <p:stCondLst>
                    <p:cond delay="indefinite"/>
                  </p:stCondLst>
                </p:cTn>
                <p:tgtEl>
                  <p:spTgt spid="6"/>
                </p:tgtEl>
              </p:cMediaNode>
            </p:video>
            <p:seq concurrent="1" nextAc="seek">
              <p:cTn id="39" restart="whenNotActive" fill="hold" evtFilter="cancelBubble" nodeType="interactiveSeq">
                <p:stCondLst>
                  <p:cond evt="onClick" delay="0">
                    <p:tgtEl>
                      <p:spTgt spid="6"/>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6"/>
                                        </p:tgtEl>
                                      </p:cBhvr>
                                    </p:cmd>
                                  </p:childTnLst>
                                </p:cTn>
                              </p:par>
                            </p:childTnLst>
                          </p:cTn>
                        </p:par>
                      </p:childTnLst>
                    </p:cTn>
                  </p:par>
                </p:childTnLst>
              </p:cTn>
              <p:nextCondLst>
                <p:cond evt="onClick" delay="0">
                  <p:tgtEl>
                    <p:spTgt spid="6"/>
                  </p:tgtEl>
                </p:cond>
              </p:nextCondLst>
            </p:seq>
          </p:childTnLst>
        </p:cTn>
      </p:par>
    </p:tnLst>
    <p:bldLst>
      <p:bldP spid="8" grpId="0" animBg="1"/>
      <p:bldP spid="10" grpId="0" animBg="1"/>
      <p:bldP spid="12" grpId="0" animBg="1"/>
      <p:bldP spid="22"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D3E1-01B9-C342-988A-9B030DD698B9}"/>
              </a:ext>
            </a:extLst>
          </p:cNvPr>
          <p:cNvSpPr>
            <a:spLocks noGrp="1"/>
          </p:cNvSpPr>
          <p:nvPr>
            <p:ph type="title"/>
          </p:nvPr>
        </p:nvSpPr>
        <p:spPr/>
        <p:txBody>
          <a:bodyPr/>
          <a:lstStyle/>
          <a:p>
            <a:r>
              <a:rPr lang="en-US" dirty="0"/>
              <a:t>Our goal for constructing a radio map</a:t>
            </a:r>
          </a:p>
        </p:txBody>
      </p:sp>
      <p:sp>
        <p:nvSpPr>
          <p:cNvPr id="4" name="Slide Number Placeholder 3">
            <a:extLst>
              <a:ext uri="{FF2B5EF4-FFF2-40B4-BE49-F238E27FC236}">
                <a16:creationId xmlns:a16="http://schemas.microsoft.com/office/drawing/2014/main" id="{27757D65-AE3E-3C4D-9898-5082958AEB7C}"/>
              </a:ext>
            </a:extLst>
          </p:cNvPr>
          <p:cNvSpPr>
            <a:spLocks noGrp="1"/>
          </p:cNvSpPr>
          <p:nvPr>
            <p:ph type="sldNum" sz="quarter" idx="12"/>
          </p:nvPr>
        </p:nvSpPr>
        <p:spPr/>
        <p:txBody>
          <a:bodyPr/>
          <a:lstStyle/>
          <a:p>
            <a:fld id="{2FBACADE-A47A-A744-A47F-580ED2BB214D}" type="slidenum">
              <a:rPr lang="en-US" smtClean="0"/>
              <a:t>14</a:t>
            </a:fld>
            <a:endParaRPr lang="en-US"/>
          </a:p>
        </p:txBody>
      </p:sp>
      <p:sp>
        <p:nvSpPr>
          <p:cNvPr id="6" name="Rectangle 5">
            <a:extLst>
              <a:ext uri="{FF2B5EF4-FFF2-40B4-BE49-F238E27FC236}">
                <a16:creationId xmlns:a16="http://schemas.microsoft.com/office/drawing/2014/main" id="{6C14D3EB-20B1-3946-B6B8-ECBCE2CEDB20}"/>
              </a:ext>
            </a:extLst>
          </p:cNvPr>
          <p:cNvSpPr/>
          <p:nvPr/>
        </p:nvSpPr>
        <p:spPr>
          <a:xfrm>
            <a:off x="1239048" y="1825034"/>
            <a:ext cx="2386519"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Automated</a:t>
            </a:r>
          </a:p>
        </p:txBody>
      </p:sp>
      <p:sp>
        <p:nvSpPr>
          <p:cNvPr id="8" name="Rectangle 7">
            <a:extLst>
              <a:ext uri="{FF2B5EF4-FFF2-40B4-BE49-F238E27FC236}">
                <a16:creationId xmlns:a16="http://schemas.microsoft.com/office/drawing/2014/main" id="{A0593779-4E9F-C349-B2AE-EBBDEB60486F}"/>
              </a:ext>
            </a:extLst>
          </p:cNvPr>
          <p:cNvSpPr/>
          <p:nvPr/>
        </p:nvSpPr>
        <p:spPr>
          <a:xfrm>
            <a:off x="3595143" y="3299571"/>
            <a:ext cx="4884714"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Harmonized with daily activities </a:t>
            </a:r>
          </a:p>
        </p:txBody>
      </p:sp>
      <p:sp>
        <p:nvSpPr>
          <p:cNvPr id="10" name="Rectangle 9">
            <a:extLst>
              <a:ext uri="{FF2B5EF4-FFF2-40B4-BE49-F238E27FC236}">
                <a16:creationId xmlns:a16="http://schemas.microsoft.com/office/drawing/2014/main" id="{FBC9E86C-2C62-CF40-B1FB-27A01E705601}"/>
              </a:ext>
            </a:extLst>
          </p:cNvPr>
          <p:cNvSpPr/>
          <p:nvPr/>
        </p:nvSpPr>
        <p:spPr>
          <a:xfrm>
            <a:off x="8281124" y="1826829"/>
            <a:ext cx="3098204"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Distributed</a:t>
            </a:r>
          </a:p>
        </p:txBody>
      </p:sp>
      <p:sp>
        <p:nvSpPr>
          <p:cNvPr id="11" name="Rectangle 10">
            <a:extLst>
              <a:ext uri="{FF2B5EF4-FFF2-40B4-BE49-F238E27FC236}">
                <a16:creationId xmlns:a16="http://schemas.microsoft.com/office/drawing/2014/main" id="{9A015067-56E1-6845-B80A-C407949397D4}"/>
              </a:ext>
            </a:extLst>
          </p:cNvPr>
          <p:cNvSpPr/>
          <p:nvPr/>
        </p:nvSpPr>
        <p:spPr>
          <a:xfrm>
            <a:off x="8340383" y="4943339"/>
            <a:ext cx="3190682"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Uncontrolled</a:t>
            </a:r>
          </a:p>
        </p:txBody>
      </p:sp>
      <p:sp>
        <p:nvSpPr>
          <p:cNvPr id="13" name="Rectangle 12">
            <a:extLst>
              <a:ext uri="{FF2B5EF4-FFF2-40B4-BE49-F238E27FC236}">
                <a16:creationId xmlns:a16="http://schemas.microsoft.com/office/drawing/2014/main" id="{5CE496CD-FD58-D04B-93F7-FB0546EDAE27}"/>
              </a:ext>
            </a:extLst>
          </p:cNvPr>
          <p:cNvSpPr/>
          <p:nvPr/>
        </p:nvSpPr>
        <p:spPr>
          <a:xfrm>
            <a:off x="914400" y="5014271"/>
            <a:ext cx="3032005"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Scalable</a:t>
            </a:r>
          </a:p>
        </p:txBody>
      </p:sp>
      <p:sp>
        <p:nvSpPr>
          <p:cNvPr id="14" name="TextBox 13">
            <a:extLst>
              <a:ext uri="{FF2B5EF4-FFF2-40B4-BE49-F238E27FC236}">
                <a16:creationId xmlns:a16="http://schemas.microsoft.com/office/drawing/2014/main" id="{86BDF3E8-B84E-0345-8426-72C8A3C1B9FC}"/>
              </a:ext>
            </a:extLst>
          </p:cNvPr>
          <p:cNvSpPr txBox="1"/>
          <p:nvPr/>
        </p:nvSpPr>
        <p:spPr>
          <a:xfrm>
            <a:off x="1146572" y="2392029"/>
            <a:ext cx="2571473" cy="369332"/>
          </a:xfrm>
          <a:prstGeom prst="rect">
            <a:avLst/>
          </a:prstGeom>
          <a:noFill/>
        </p:spPr>
        <p:txBody>
          <a:bodyPr wrap="none" rtlCol="0">
            <a:spAutoFit/>
          </a:bodyPr>
          <a:lstStyle/>
          <a:p>
            <a:r>
              <a:rPr lang="en-US" i="1" dirty="0">
                <a:solidFill>
                  <a:schemeClr val="tx1">
                    <a:lumMod val="85000"/>
                  </a:schemeClr>
                </a:solidFill>
              </a:rPr>
              <a:t>No costly labors are hired</a:t>
            </a:r>
          </a:p>
        </p:txBody>
      </p:sp>
      <p:sp>
        <p:nvSpPr>
          <p:cNvPr id="15" name="TextBox 14">
            <a:extLst>
              <a:ext uri="{FF2B5EF4-FFF2-40B4-BE49-F238E27FC236}">
                <a16:creationId xmlns:a16="http://schemas.microsoft.com/office/drawing/2014/main" id="{3C0BA816-0879-244A-AE79-FF5D4BE8BE63}"/>
              </a:ext>
            </a:extLst>
          </p:cNvPr>
          <p:cNvSpPr txBox="1"/>
          <p:nvPr/>
        </p:nvSpPr>
        <p:spPr>
          <a:xfrm>
            <a:off x="3859051" y="3888527"/>
            <a:ext cx="4356898" cy="369332"/>
          </a:xfrm>
          <a:prstGeom prst="rect">
            <a:avLst/>
          </a:prstGeom>
          <a:noFill/>
        </p:spPr>
        <p:txBody>
          <a:bodyPr wrap="none" rtlCol="0">
            <a:spAutoFit/>
          </a:bodyPr>
          <a:lstStyle/>
          <a:p>
            <a:r>
              <a:rPr lang="en-US" i="1" dirty="0">
                <a:solidFill>
                  <a:schemeClr val="tx1">
                    <a:lumMod val="85000"/>
                  </a:schemeClr>
                </a:solidFill>
              </a:rPr>
              <a:t>Read emails, play games, carry in a pocket…</a:t>
            </a:r>
          </a:p>
        </p:txBody>
      </p:sp>
      <p:sp>
        <p:nvSpPr>
          <p:cNvPr id="16" name="TextBox 15">
            <a:extLst>
              <a:ext uri="{FF2B5EF4-FFF2-40B4-BE49-F238E27FC236}">
                <a16:creationId xmlns:a16="http://schemas.microsoft.com/office/drawing/2014/main" id="{D41C891A-E7FD-784A-B409-F72DF39E53B0}"/>
              </a:ext>
            </a:extLst>
          </p:cNvPr>
          <p:cNvSpPr txBox="1"/>
          <p:nvPr/>
        </p:nvSpPr>
        <p:spPr>
          <a:xfrm>
            <a:off x="8438306" y="2390234"/>
            <a:ext cx="2783839" cy="369332"/>
          </a:xfrm>
          <a:prstGeom prst="rect">
            <a:avLst/>
          </a:prstGeom>
          <a:noFill/>
        </p:spPr>
        <p:txBody>
          <a:bodyPr wrap="none" rtlCol="0">
            <a:spAutoFit/>
          </a:bodyPr>
          <a:lstStyle/>
          <a:p>
            <a:r>
              <a:rPr lang="en-US" i="1" dirty="0">
                <a:solidFill>
                  <a:schemeClr val="tx1">
                    <a:lumMod val="85000"/>
                  </a:schemeClr>
                </a:solidFill>
              </a:rPr>
              <a:t>Non–continuous data input </a:t>
            </a:r>
          </a:p>
        </p:txBody>
      </p:sp>
      <p:sp>
        <p:nvSpPr>
          <p:cNvPr id="17" name="TextBox 16">
            <a:extLst>
              <a:ext uri="{FF2B5EF4-FFF2-40B4-BE49-F238E27FC236}">
                <a16:creationId xmlns:a16="http://schemas.microsoft.com/office/drawing/2014/main" id="{0088DECC-2568-7348-BE3D-221B73CECADA}"/>
              </a:ext>
            </a:extLst>
          </p:cNvPr>
          <p:cNvSpPr txBox="1"/>
          <p:nvPr/>
        </p:nvSpPr>
        <p:spPr>
          <a:xfrm>
            <a:off x="776502" y="5579471"/>
            <a:ext cx="3311612" cy="369332"/>
          </a:xfrm>
          <a:prstGeom prst="rect">
            <a:avLst/>
          </a:prstGeom>
          <a:noFill/>
        </p:spPr>
        <p:txBody>
          <a:bodyPr wrap="none" rtlCol="0">
            <a:spAutoFit/>
          </a:bodyPr>
          <a:lstStyle/>
          <a:p>
            <a:r>
              <a:rPr lang="en-US" i="1" dirty="0">
                <a:solidFill>
                  <a:schemeClr val="tx1">
                    <a:lumMod val="85000"/>
                  </a:schemeClr>
                </a:solidFill>
              </a:rPr>
              <a:t>38 days, 345 hours, 45 kilometers</a:t>
            </a:r>
          </a:p>
        </p:txBody>
      </p:sp>
      <p:sp>
        <p:nvSpPr>
          <p:cNvPr id="19" name="TextBox 18">
            <a:extLst>
              <a:ext uri="{FF2B5EF4-FFF2-40B4-BE49-F238E27FC236}">
                <a16:creationId xmlns:a16="http://schemas.microsoft.com/office/drawing/2014/main" id="{621B174F-366D-6E4C-8FFE-CF8F6A3A9B17}"/>
              </a:ext>
            </a:extLst>
          </p:cNvPr>
          <p:cNvSpPr txBox="1"/>
          <p:nvPr/>
        </p:nvSpPr>
        <p:spPr>
          <a:xfrm>
            <a:off x="8288178" y="5521053"/>
            <a:ext cx="3388043" cy="369332"/>
          </a:xfrm>
          <a:prstGeom prst="rect">
            <a:avLst/>
          </a:prstGeom>
          <a:noFill/>
        </p:spPr>
        <p:txBody>
          <a:bodyPr wrap="none" rtlCol="0">
            <a:spAutoFit/>
          </a:bodyPr>
          <a:lstStyle/>
          <a:p>
            <a:r>
              <a:rPr lang="en-US" i="1" dirty="0">
                <a:solidFill>
                  <a:schemeClr val="tx2">
                    <a:lumMod val="75000"/>
                  </a:schemeClr>
                </a:solidFill>
              </a:rPr>
              <a:t>Working in unknown environment</a:t>
            </a:r>
          </a:p>
        </p:txBody>
      </p:sp>
    </p:spTree>
    <p:extLst>
      <p:ext uri="{BB962C8B-B14F-4D97-AF65-F5344CB8AC3E}">
        <p14:creationId xmlns:p14="http://schemas.microsoft.com/office/powerpoint/2010/main" val="125651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1EFD-A71E-AF4C-9A9D-1137D93AB2A0}"/>
              </a:ext>
            </a:extLst>
          </p:cNvPr>
          <p:cNvSpPr>
            <a:spLocks noGrp="1"/>
          </p:cNvSpPr>
          <p:nvPr>
            <p:ph type="title"/>
          </p:nvPr>
        </p:nvSpPr>
        <p:spPr/>
        <p:txBody>
          <a:bodyPr/>
          <a:lstStyle/>
          <a:p>
            <a:r>
              <a:rPr lang="en-US" dirty="0" err="1"/>
              <a:t>WiFi</a:t>
            </a:r>
            <a:r>
              <a:rPr lang="en-US" dirty="0"/>
              <a:t> Structure from Motion</a:t>
            </a:r>
          </a:p>
        </p:txBody>
      </p:sp>
      <p:sp>
        <p:nvSpPr>
          <p:cNvPr id="4" name="Slide Number Placeholder 3">
            <a:extLst>
              <a:ext uri="{FF2B5EF4-FFF2-40B4-BE49-F238E27FC236}">
                <a16:creationId xmlns:a16="http://schemas.microsoft.com/office/drawing/2014/main" id="{DFFD392D-75C8-7E4B-9921-EB24E9CDC442}"/>
              </a:ext>
            </a:extLst>
          </p:cNvPr>
          <p:cNvSpPr>
            <a:spLocks noGrp="1"/>
          </p:cNvSpPr>
          <p:nvPr>
            <p:ph type="sldNum" sz="quarter" idx="12"/>
          </p:nvPr>
        </p:nvSpPr>
        <p:spPr/>
        <p:txBody>
          <a:bodyPr/>
          <a:lstStyle/>
          <a:p>
            <a:fld id="{2FBACADE-A47A-A744-A47F-580ED2BB214D}" type="slidenum">
              <a:rPr lang="en-US" smtClean="0"/>
              <a:t>15</a:t>
            </a:fld>
            <a:endParaRPr lang="en-US"/>
          </a:p>
        </p:txBody>
      </p:sp>
      <p:sp>
        <p:nvSpPr>
          <p:cNvPr id="6" name="TextBox 5">
            <a:extLst>
              <a:ext uri="{FF2B5EF4-FFF2-40B4-BE49-F238E27FC236}">
                <a16:creationId xmlns:a16="http://schemas.microsoft.com/office/drawing/2014/main" id="{951EAB5B-B9EE-FE40-9753-B532751BED24}"/>
              </a:ext>
            </a:extLst>
          </p:cNvPr>
          <p:cNvSpPr txBox="1"/>
          <p:nvPr/>
        </p:nvSpPr>
        <p:spPr>
          <a:xfrm>
            <a:off x="2191663" y="2360317"/>
            <a:ext cx="7222297" cy="830997"/>
          </a:xfrm>
          <a:prstGeom prst="rect">
            <a:avLst/>
          </a:prstGeom>
          <a:noFill/>
        </p:spPr>
        <p:txBody>
          <a:bodyPr wrap="none" rtlCol="0">
            <a:spAutoFit/>
          </a:bodyPr>
          <a:lstStyle/>
          <a:p>
            <a:pPr algn="ctr"/>
            <a:r>
              <a:rPr lang="en-US" sz="2400" dirty="0"/>
              <a:t>Unstructured </a:t>
            </a:r>
            <a:r>
              <a:rPr lang="en-US" sz="2400" dirty="0" err="1"/>
              <a:t>WiFi</a:t>
            </a:r>
            <a:r>
              <a:rPr lang="en-US" sz="2400" dirty="0"/>
              <a:t> and IMU sensor measurements</a:t>
            </a:r>
          </a:p>
          <a:p>
            <a:pPr algn="ctr"/>
            <a:r>
              <a:rPr lang="en-US" sz="2400" dirty="0"/>
              <a:t>(</a:t>
            </a:r>
            <a:r>
              <a:rPr lang="en-CA" sz="2400" dirty="0">
                <a:latin typeface="Helvetica" pitchFamily="2" charset="0"/>
              </a:rPr>
              <a:t>potentially across different dates by different users</a:t>
            </a:r>
            <a:r>
              <a:rPr lang="en-US" sz="2400" dirty="0"/>
              <a:t>)</a:t>
            </a:r>
          </a:p>
        </p:txBody>
      </p:sp>
      <p:sp>
        <p:nvSpPr>
          <p:cNvPr id="7" name="TextBox 6">
            <a:extLst>
              <a:ext uri="{FF2B5EF4-FFF2-40B4-BE49-F238E27FC236}">
                <a16:creationId xmlns:a16="http://schemas.microsoft.com/office/drawing/2014/main" id="{B454391B-09D3-EB4A-8F1E-C7F9C9F3DEC1}"/>
              </a:ext>
            </a:extLst>
          </p:cNvPr>
          <p:cNvSpPr txBox="1"/>
          <p:nvPr/>
        </p:nvSpPr>
        <p:spPr>
          <a:xfrm>
            <a:off x="1378170" y="4809557"/>
            <a:ext cx="8849282" cy="461665"/>
          </a:xfrm>
          <a:prstGeom prst="rect">
            <a:avLst/>
          </a:prstGeom>
          <a:noFill/>
        </p:spPr>
        <p:txBody>
          <a:bodyPr wrap="none" rtlCol="0">
            <a:spAutoFit/>
          </a:bodyPr>
          <a:lstStyle/>
          <a:p>
            <a:pPr algn="ctr"/>
            <a:r>
              <a:rPr lang="en-US" sz="2400" dirty="0"/>
              <a:t>Motion trajectories and a </a:t>
            </a:r>
            <a:r>
              <a:rPr lang="en-US" sz="2400" dirty="0" err="1"/>
              <a:t>WiFi</a:t>
            </a:r>
            <a:r>
              <a:rPr lang="en-US" sz="2400" dirty="0"/>
              <a:t> radio map in a single coordinate frame</a:t>
            </a:r>
          </a:p>
        </p:txBody>
      </p:sp>
      <p:sp>
        <p:nvSpPr>
          <p:cNvPr id="8" name="Down Arrow 7">
            <a:extLst>
              <a:ext uri="{FF2B5EF4-FFF2-40B4-BE49-F238E27FC236}">
                <a16:creationId xmlns:a16="http://schemas.microsoft.com/office/drawing/2014/main" id="{E0A058AC-7230-6F4C-98D8-1DF80E861456}"/>
              </a:ext>
            </a:extLst>
          </p:cNvPr>
          <p:cNvSpPr/>
          <p:nvPr/>
        </p:nvSpPr>
        <p:spPr>
          <a:xfrm>
            <a:off x="5515276" y="3503755"/>
            <a:ext cx="770021" cy="1039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61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BE84-2466-B945-9DE9-3A9CC3E1E41B}"/>
              </a:ext>
            </a:extLst>
          </p:cNvPr>
          <p:cNvSpPr>
            <a:spLocks noGrp="1"/>
          </p:cNvSpPr>
          <p:nvPr>
            <p:ph type="title"/>
          </p:nvPr>
        </p:nvSpPr>
        <p:spPr/>
        <p:txBody>
          <a:bodyPr/>
          <a:lstStyle/>
          <a:p>
            <a:r>
              <a:rPr lang="en-US" dirty="0"/>
              <a:t>Visual Structure from Motion in Computer Vision</a:t>
            </a:r>
          </a:p>
        </p:txBody>
      </p:sp>
      <p:pic>
        <p:nvPicPr>
          <p:cNvPr id="5" name="San Marco Square" descr="San Marco Square">
            <a:hlinkClick r:id="" action="ppaction://media"/>
            <a:extLst>
              <a:ext uri="{FF2B5EF4-FFF2-40B4-BE49-F238E27FC236}">
                <a16:creationId xmlns:a16="http://schemas.microsoft.com/office/drawing/2014/main" id="{DA4ED058-45B1-5443-A911-D46B95EB8B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3620" y="1847850"/>
            <a:ext cx="7735887" cy="4351338"/>
          </a:xfrm>
        </p:spPr>
      </p:pic>
      <p:sp>
        <p:nvSpPr>
          <p:cNvPr id="4" name="Slide Number Placeholder 3">
            <a:extLst>
              <a:ext uri="{FF2B5EF4-FFF2-40B4-BE49-F238E27FC236}">
                <a16:creationId xmlns:a16="http://schemas.microsoft.com/office/drawing/2014/main" id="{ABDE8E54-FA1C-9C42-A86D-CD31413CC25B}"/>
              </a:ext>
            </a:extLst>
          </p:cNvPr>
          <p:cNvSpPr>
            <a:spLocks noGrp="1"/>
          </p:cNvSpPr>
          <p:nvPr>
            <p:ph type="sldNum" sz="quarter" idx="12"/>
          </p:nvPr>
        </p:nvSpPr>
        <p:spPr/>
        <p:txBody>
          <a:bodyPr/>
          <a:lstStyle/>
          <a:p>
            <a:fld id="{2FBACADE-A47A-A744-A47F-580ED2BB214D}" type="slidenum">
              <a:rPr lang="en-US" smtClean="0"/>
              <a:t>16</a:t>
            </a:fld>
            <a:endParaRPr lang="en-US"/>
          </a:p>
        </p:txBody>
      </p:sp>
      <p:sp>
        <p:nvSpPr>
          <p:cNvPr id="6" name="TextBox 5">
            <a:extLst>
              <a:ext uri="{FF2B5EF4-FFF2-40B4-BE49-F238E27FC236}">
                <a16:creationId xmlns:a16="http://schemas.microsoft.com/office/drawing/2014/main" id="{57AF1DCF-0037-AC4C-B567-1ABF3A08680E}"/>
              </a:ext>
            </a:extLst>
          </p:cNvPr>
          <p:cNvSpPr txBox="1"/>
          <p:nvPr/>
        </p:nvSpPr>
        <p:spPr>
          <a:xfrm>
            <a:off x="8610600" y="3146356"/>
            <a:ext cx="3201444" cy="1754326"/>
          </a:xfrm>
          <a:prstGeom prst="rect">
            <a:avLst/>
          </a:prstGeom>
          <a:noFill/>
        </p:spPr>
        <p:txBody>
          <a:bodyPr wrap="square" rtlCol="0">
            <a:spAutoFit/>
          </a:bodyPr>
          <a:lstStyle/>
          <a:p>
            <a:r>
              <a:rPr lang="en-US" dirty="0"/>
              <a:t>Input: Millions of </a:t>
            </a:r>
            <a:r>
              <a:rPr lang="en-US" i="1" u="sng" dirty="0"/>
              <a:t>unstructured</a:t>
            </a:r>
            <a:r>
              <a:rPr lang="en-US" dirty="0"/>
              <a:t> images parsed from Internet</a:t>
            </a:r>
          </a:p>
          <a:p>
            <a:endParaRPr lang="en-US" dirty="0"/>
          </a:p>
          <a:p>
            <a:r>
              <a:rPr lang="en-US" dirty="0"/>
              <a:t>Output:</a:t>
            </a:r>
            <a:br>
              <a:rPr lang="en-US" dirty="0"/>
            </a:br>
            <a:r>
              <a:rPr lang="en-US" dirty="0"/>
              <a:t>1. An entire 3D city model</a:t>
            </a:r>
            <a:br>
              <a:rPr lang="en-US" dirty="0"/>
            </a:br>
            <a:r>
              <a:rPr lang="en-US" dirty="0"/>
              <a:t>2. Poses of all camara locations </a:t>
            </a:r>
          </a:p>
        </p:txBody>
      </p:sp>
    </p:spTree>
    <p:extLst>
      <p:ext uri="{BB962C8B-B14F-4D97-AF65-F5344CB8AC3E}">
        <p14:creationId xmlns:p14="http://schemas.microsoft.com/office/powerpoint/2010/main" val="340582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2CD-5128-844F-A962-A976451219E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878B07-D79E-BB47-A2D4-C5B969315DE4}"/>
              </a:ext>
            </a:extLst>
          </p:cNvPr>
          <p:cNvSpPr>
            <a:spLocks noGrp="1"/>
          </p:cNvSpPr>
          <p:nvPr>
            <p:ph idx="1"/>
          </p:nvPr>
        </p:nvSpPr>
        <p:spPr/>
        <p:txBody>
          <a:bodyPr/>
          <a:lstStyle/>
          <a:p>
            <a:r>
              <a:rPr lang="en-US" dirty="0">
                <a:solidFill>
                  <a:schemeClr val="tx2">
                    <a:lumMod val="75000"/>
                  </a:schemeClr>
                </a:solidFill>
              </a:rPr>
              <a:t>Background and related works</a:t>
            </a:r>
          </a:p>
          <a:p>
            <a:r>
              <a:rPr lang="en-US" dirty="0"/>
              <a:t>Our approach</a:t>
            </a:r>
          </a:p>
          <a:p>
            <a:r>
              <a:rPr lang="en-US" dirty="0">
                <a:solidFill>
                  <a:schemeClr val="tx2">
                    <a:lumMod val="75000"/>
                  </a:schemeClr>
                </a:solidFill>
              </a:rPr>
              <a:t>Experiments</a:t>
            </a:r>
          </a:p>
          <a:p>
            <a:r>
              <a:rPr lang="en-US" dirty="0">
                <a:solidFill>
                  <a:schemeClr val="tx2">
                    <a:lumMod val="75000"/>
                  </a:schemeClr>
                </a:solidFill>
              </a:rPr>
              <a:t>Other projects</a:t>
            </a:r>
          </a:p>
        </p:txBody>
      </p:sp>
      <p:sp>
        <p:nvSpPr>
          <p:cNvPr id="4" name="Slide Number Placeholder 3">
            <a:extLst>
              <a:ext uri="{FF2B5EF4-FFF2-40B4-BE49-F238E27FC236}">
                <a16:creationId xmlns:a16="http://schemas.microsoft.com/office/drawing/2014/main" id="{BEF9B32E-3A9B-994C-927C-A2D7D720FFB9}"/>
              </a:ext>
            </a:extLst>
          </p:cNvPr>
          <p:cNvSpPr>
            <a:spLocks noGrp="1"/>
          </p:cNvSpPr>
          <p:nvPr>
            <p:ph type="sldNum" sz="quarter" idx="12"/>
          </p:nvPr>
        </p:nvSpPr>
        <p:spPr/>
        <p:txBody>
          <a:bodyPr/>
          <a:lstStyle/>
          <a:p>
            <a:fld id="{2FBACADE-A47A-A744-A47F-580ED2BB214D}" type="slidenum">
              <a:rPr lang="en-US" smtClean="0"/>
              <a:t>17</a:t>
            </a:fld>
            <a:endParaRPr lang="en-US"/>
          </a:p>
        </p:txBody>
      </p:sp>
    </p:spTree>
    <p:extLst>
      <p:ext uri="{BB962C8B-B14F-4D97-AF65-F5344CB8AC3E}">
        <p14:creationId xmlns:p14="http://schemas.microsoft.com/office/powerpoint/2010/main" val="3580116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7259CE-F39E-4B4C-9858-AFAE2B3B18F0}"/>
              </a:ext>
            </a:extLst>
          </p:cNvPr>
          <p:cNvSpPr>
            <a:spLocks noGrp="1"/>
          </p:cNvSpPr>
          <p:nvPr>
            <p:ph type="sldNum" sz="quarter" idx="12"/>
          </p:nvPr>
        </p:nvSpPr>
        <p:spPr/>
        <p:txBody>
          <a:bodyPr/>
          <a:lstStyle/>
          <a:p>
            <a:fld id="{2FBACADE-A47A-A744-A47F-580ED2BB214D}" type="slidenum">
              <a:rPr lang="en-US" smtClean="0"/>
              <a:t>18</a:t>
            </a:fld>
            <a:endParaRPr lang="en-US" dirty="0"/>
          </a:p>
        </p:txBody>
      </p:sp>
      <p:pic>
        <p:nvPicPr>
          <p:cNvPr id="5" name="Picture 4">
            <a:extLst>
              <a:ext uri="{FF2B5EF4-FFF2-40B4-BE49-F238E27FC236}">
                <a16:creationId xmlns:a16="http://schemas.microsoft.com/office/drawing/2014/main" id="{9C185950-ACEB-B740-89B1-1FA260F66CE4}"/>
              </a:ext>
            </a:extLst>
          </p:cNvPr>
          <p:cNvPicPr>
            <a:picLocks noChangeAspect="1"/>
          </p:cNvPicPr>
          <p:nvPr/>
        </p:nvPicPr>
        <p:blipFill>
          <a:blip r:embed="rId2"/>
          <a:stretch>
            <a:fillRect/>
          </a:stretch>
        </p:blipFill>
        <p:spPr>
          <a:xfrm>
            <a:off x="1555485" y="2520432"/>
            <a:ext cx="3563273" cy="3627393"/>
          </a:xfrm>
          <a:prstGeom prst="rect">
            <a:avLst/>
          </a:prstGeom>
        </p:spPr>
      </p:pic>
      <p:pic>
        <p:nvPicPr>
          <p:cNvPr id="6" name="Picture 5">
            <a:extLst>
              <a:ext uri="{FF2B5EF4-FFF2-40B4-BE49-F238E27FC236}">
                <a16:creationId xmlns:a16="http://schemas.microsoft.com/office/drawing/2014/main" id="{94CBAFD0-4747-C941-9378-9DED1985F8DC}"/>
              </a:ext>
            </a:extLst>
          </p:cNvPr>
          <p:cNvPicPr>
            <a:picLocks noChangeAspect="1"/>
          </p:cNvPicPr>
          <p:nvPr/>
        </p:nvPicPr>
        <p:blipFill>
          <a:blip r:embed="rId3"/>
          <a:stretch>
            <a:fillRect/>
          </a:stretch>
        </p:blipFill>
        <p:spPr>
          <a:xfrm>
            <a:off x="6760141" y="2520432"/>
            <a:ext cx="3876374" cy="3628682"/>
          </a:xfrm>
          <a:prstGeom prst="rect">
            <a:avLst/>
          </a:prstGeom>
        </p:spPr>
      </p:pic>
      <p:sp>
        <p:nvSpPr>
          <p:cNvPr id="16" name="Down Arrow 15">
            <a:extLst>
              <a:ext uri="{FF2B5EF4-FFF2-40B4-BE49-F238E27FC236}">
                <a16:creationId xmlns:a16="http://schemas.microsoft.com/office/drawing/2014/main" id="{A3204C65-B89C-004F-BA2B-E6560D5D1037}"/>
              </a:ext>
            </a:extLst>
          </p:cNvPr>
          <p:cNvSpPr/>
          <p:nvPr/>
        </p:nvSpPr>
        <p:spPr>
          <a:xfrm rot="16200000">
            <a:off x="5691178" y="3753465"/>
            <a:ext cx="546692" cy="1065326"/>
          </a:xfrm>
          <a:prstGeom prst="downArrow">
            <a:avLst>
              <a:gd name="adj1" fmla="val 44638"/>
              <a:gd name="adj2" fmla="val 59494"/>
            </a:avLst>
          </a:prstGeom>
          <a:solidFill>
            <a:srgbClr val="35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982961-0820-F148-BD34-78382112E3AB}"/>
              </a:ext>
            </a:extLst>
          </p:cNvPr>
          <p:cNvSpPr txBox="1"/>
          <p:nvPr/>
        </p:nvSpPr>
        <p:spPr>
          <a:xfrm>
            <a:off x="1288263" y="6258036"/>
            <a:ext cx="4070793" cy="400110"/>
          </a:xfrm>
          <a:prstGeom prst="rect">
            <a:avLst/>
          </a:prstGeom>
          <a:solidFill>
            <a:srgbClr val="C586A4"/>
          </a:solidFill>
        </p:spPr>
        <p:txBody>
          <a:bodyPr wrap="square" rtlCol="0">
            <a:spAutoFit/>
          </a:bodyPr>
          <a:lstStyle/>
          <a:p>
            <a:pPr algn="ctr"/>
            <a:r>
              <a:rPr lang="en-US" sz="2000" dirty="0"/>
              <a:t>Relative motion by inertial navigation</a:t>
            </a:r>
          </a:p>
        </p:txBody>
      </p:sp>
      <p:pic>
        <p:nvPicPr>
          <p:cNvPr id="5122" name="Picture 2" descr="accelerometer - How to accurately detect when phone has been tilted back  and forth in Android - Stack Overflow">
            <a:extLst>
              <a:ext uri="{FF2B5EF4-FFF2-40B4-BE49-F238E27FC236}">
                <a16:creationId xmlns:a16="http://schemas.microsoft.com/office/drawing/2014/main" id="{54B609C3-D68D-E347-9A1F-E9F543FDF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632" y="270008"/>
            <a:ext cx="1706056" cy="1476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hone wifi icon Royalty Free Vector Image - VectorStock">
            <a:extLst>
              <a:ext uri="{FF2B5EF4-FFF2-40B4-BE49-F238E27FC236}">
                <a16:creationId xmlns:a16="http://schemas.microsoft.com/office/drawing/2014/main" id="{428F73A0-5D0D-D046-9209-44690EB170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06" b="15461"/>
          <a:stretch/>
        </p:blipFill>
        <p:spPr bwMode="auto">
          <a:xfrm>
            <a:off x="7792253" y="270008"/>
            <a:ext cx="1812149" cy="1476330"/>
          </a:xfrm>
          <a:prstGeom prst="rect">
            <a:avLst/>
          </a:prstGeom>
          <a:noFill/>
          <a:extLst>
            <a:ext uri="{909E8E84-426E-40DD-AFC4-6F175D3DCCD1}">
              <a14:hiddenFill xmlns:a14="http://schemas.microsoft.com/office/drawing/2010/main">
                <a:solidFill>
                  <a:srgbClr val="FFFFFF"/>
                </a:solidFill>
              </a14:hiddenFill>
            </a:ext>
          </a:extLst>
        </p:spPr>
      </p:pic>
      <p:sp>
        <p:nvSpPr>
          <p:cNvPr id="21" name="Down Arrow 20">
            <a:extLst>
              <a:ext uri="{FF2B5EF4-FFF2-40B4-BE49-F238E27FC236}">
                <a16:creationId xmlns:a16="http://schemas.microsoft.com/office/drawing/2014/main" id="{1090E473-3017-B046-AF21-5762590BAD43}"/>
              </a:ext>
            </a:extLst>
          </p:cNvPr>
          <p:cNvSpPr/>
          <p:nvPr/>
        </p:nvSpPr>
        <p:spPr>
          <a:xfrm>
            <a:off x="3050314" y="1805228"/>
            <a:ext cx="546692" cy="656314"/>
          </a:xfrm>
          <a:prstGeom prst="downArrow">
            <a:avLst>
              <a:gd name="adj1" fmla="val 44638"/>
              <a:gd name="adj2" fmla="val 59494"/>
            </a:avLst>
          </a:prstGeom>
          <a:solidFill>
            <a:srgbClr val="35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DC8F6A95-87B5-934A-B7BA-F31F97EF3914}"/>
              </a:ext>
            </a:extLst>
          </p:cNvPr>
          <p:cNvSpPr/>
          <p:nvPr/>
        </p:nvSpPr>
        <p:spPr>
          <a:xfrm>
            <a:off x="8424982" y="1800789"/>
            <a:ext cx="546692" cy="656314"/>
          </a:xfrm>
          <a:prstGeom prst="downArrow">
            <a:avLst>
              <a:gd name="adj1" fmla="val 44638"/>
              <a:gd name="adj2" fmla="val 59494"/>
            </a:avLst>
          </a:prstGeom>
          <a:solidFill>
            <a:srgbClr val="35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FFD8FC-879C-8E4B-8B11-18CD7228BE39}"/>
              </a:ext>
            </a:extLst>
          </p:cNvPr>
          <p:cNvSpPr txBox="1"/>
          <p:nvPr/>
        </p:nvSpPr>
        <p:spPr>
          <a:xfrm>
            <a:off x="6760141" y="6258036"/>
            <a:ext cx="3876374" cy="400110"/>
          </a:xfrm>
          <a:prstGeom prst="rect">
            <a:avLst/>
          </a:prstGeom>
          <a:solidFill>
            <a:srgbClr val="C586A4"/>
          </a:solidFill>
        </p:spPr>
        <p:txBody>
          <a:bodyPr wrap="square" rtlCol="0">
            <a:spAutoFit/>
          </a:bodyPr>
          <a:lstStyle/>
          <a:p>
            <a:pPr algn="ctr"/>
            <a:r>
              <a:rPr lang="en-US" sz="2000" dirty="0"/>
              <a:t>Global motion</a:t>
            </a:r>
          </a:p>
        </p:txBody>
      </p:sp>
      <p:sp>
        <p:nvSpPr>
          <p:cNvPr id="24" name="Rectangle 23">
            <a:extLst>
              <a:ext uri="{FF2B5EF4-FFF2-40B4-BE49-F238E27FC236}">
                <a16:creationId xmlns:a16="http://schemas.microsoft.com/office/drawing/2014/main" id="{D7E50979-4E8B-7B45-90F2-0595B3E1005E}"/>
              </a:ext>
            </a:extLst>
          </p:cNvPr>
          <p:cNvSpPr/>
          <p:nvPr/>
        </p:nvSpPr>
        <p:spPr>
          <a:xfrm>
            <a:off x="838199" y="199853"/>
            <a:ext cx="5023981" cy="65216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Inertial Navigation</a:t>
            </a:r>
          </a:p>
          <a:p>
            <a:pPr algn="ctr"/>
            <a:r>
              <a:rPr lang="en-US" sz="2400" dirty="0" err="1"/>
              <a:t>RoNIN</a:t>
            </a:r>
            <a:r>
              <a:rPr lang="en-US" sz="2400" dirty="0"/>
              <a:t>: https://</a:t>
            </a:r>
            <a:r>
              <a:rPr lang="en-US" sz="2400" dirty="0" err="1"/>
              <a:t>ronin.cs.sfu.ca</a:t>
            </a:r>
            <a:r>
              <a:rPr lang="en-US" sz="2400" dirty="0"/>
              <a:t>/</a:t>
            </a:r>
          </a:p>
        </p:txBody>
      </p:sp>
    </p:spTree>
    <p:extLst>
      <p:ext uri="{BB962C8B-B14F-4D97-AF65-F5344CB8AC3E}">
        <p14:creationId xmlns:p14="http://schemas.microsoft.com/office/powerpoint/2010/main" val="35416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6F1EF5-2C9F-7D47-A1B4-6198C9AEFC98}"/>
              </a:ext>
            </a:extLst>
          </p:cNvPr>
          <p:cNvSpPr>
            <a:spLocks noGrp="1"/>
          </p:cNvSpPr>
          <p:nvPr>
            <p:ph type="sldNum" sz="quarter" idx="12"/>
          </p:nvPr>
        </p:nvSpPr>
        <p:spPr/>
        <p:txBody>
          <a:bodyPr/>
          <a:lstStyle/>
          <a:p>
            <a:fld id="{2FBACADE-A47A-A744-A47F-580ED2BB214D}" type="slidenum">
              <a:rPr lang="en-US" smtClean="0"/>
              <a:t>19</a:t>
            </a:fld>
            <a:endParaRPr lang="en-US"/>
          </a:p>
        </p:txBody>
      </p:sp>
      <p:pic>
        <p:nvPicPr>
          <p:cNvPr id="6146" name="Picture 2" descr="PDF] Structure-from-Motion Revisited | Semantic Scholar">
            <a:extLst>
              <a:ext uri="{FF2B5EF4-FFF2-40B4-BE49-F238E27FC236}">
                <a16:creationId xmlns:a16="http://schemas.microsoft.com/office/drawing/2014/main" id="{0307534F-EE2E-3844-AAC2-878EF19C9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71"/>
          <a:stretch/>
        </p:blipFill>
        <p:spPr bwMode="auto">
          <a:xfrm>
            <a:off x="1827817" y="136525"/>
            <a:ext cx="10277429" cy="1931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C0A4B1-A2FF-4348-8250-7FB85624D5BE}"/>
              </a:ext>
            </a:extLst>
          </p:cNvPr>
          <p:cNvPicPr>
            <a:picLocks noChangeAspect="1"/>
          </p:cNvPicPr>
          <p:nvPr/>
        </p:nvPicPr>
        <p:blipFill>
          <a:blip r:embed="rId3"/>
          <a:stretch>
            <a:fillRect/>
          </a:stretch>
        </p:blipFill>
        <p:spPr>
          <a:xfrm>
            <a:off x="2039573" y="2326763"/>
            <a:ext cx="9489718" cy="4106271"/>
          </a:xfrm>
          <a:prstGeom prst="rect">
            <a:avLst/>
          </a:prstGeom>
        </p:spPr>
      </p:pic>
      <p:sp>
        <p:nvSpPr>
          <p:cNvPr id="8" name="Rounded Rectangle 7">
            <a:extLst>
              <a:ext uri="{FF2B5EF4-FFF2-40B4-BE49-F238E27FC236}">
                <a16:creationId xmlns:a16="http://schemas.microsoft.com/office/drawing/2014/main" id="{B1DACC97-7C27-1D45-8EA0-AB048CF03A31}"/>
              </a:ext>
            </a:extLst>
          </p:cNvPr>
          <p:cNvSpPr/>
          <p:nvPr/>
        </p:nvSpPr>
        <p:spPr>
          <a:xfrm>
            <a:off x="86754" y="748453"/>
            <a:ext cx="1665962" cy="561976"/>
          </a:xfrm>
          <a:prstGeom prst="roundRect">
            <a:avLst>
              <a:gd name="adj" fmla="val 11743"/>
            </a:avLst>
          </a:prstGeom>
          <a:solidFill>
            <a:srgbClr val="13A6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400" dirty="0"/>
              <a:t>Visual</a:t>
            </a:r>
            <a:r>
              <a:rPr lang="en-US" sz="2800" dirty="0"/>
              <a:t> </a:t>
            </a:r>
            <a:r>
              <a:rPr lang="en-US" sz="2800" dirty="0" err="1"/>
              <a:t>SfM</a:t>
            </a:r>
            <a:endParaRPr lang="en-US" sz="2800" dirty="0"/>
          </a:p>
        </p:txBody>
      </p:sp>
      <p:sp>
        <p:nvSpPr>
          <p:cNvPr id="9" name="Rounded Rectangle 8">
            <a:extLst>
              <a:ext uri="{FF2B5EF4-FFF2-40B4-BE49-F238E27FC236}">
                <a16:creationId xmlns:a16="http://schemas.microsoft.com/office/drawing/2014/main" id="{86BC76D3-F4B3-9D49-BB9B-6A9AEBC2F6B0}"/>
              </a:ext>
            </a:extLst>
          </p:cNvPr>
          <p:cNvSpPr/>
          <p:nvPr/>
        </p:nvSpPr>
        <p:spPr>
          <a:xfrm>
            <a:off x="86754" y="3919626"/>
            <a:ext cx="1665962" cy="561976"/>
          </a:xfrm>
          <a:prstGeom prst="roundRect">
            <a:avLst>
              <a:gd name="adj" fmla="val 11743"/>
            </a:avLst>
          </a:prstGeom>
          <a:solidFill>
            <a:srgbClr val="13A6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400" dirty="0" err="1"/>
              <a:t>WiFi</a:t>
            </a:r>
            <a:r>
              <a:rPr lang="en-US" sz="2800" dirty="0"/>
              <a:t> </a:t>
            </a:r>
            <a:r>
              <a:rPr lang="en-US" sz="2800" dirty="0" err="1"/>
              <a:t>SfM</a:t>
            </a:r>
            <a:endParaRPr lang="en-US" sz="2800" dirty="0"/>
          </a:p>
        </p:txBody>
      </p:sp>
    </p:spTree>
    <p:extLst>
      <p:ext uri="{BB962C8B-B14F-4D97-AF65-F5344CB8AC3E}">
        <p14:creationId xmlns:p14="http://schemas.microsoft.com/office/powerpoint/2010/main" val="374277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98E9-0F71-914F-84E7-5BC7D40090B6}"/>
              </a:ext>
            </a:extLst>
          </p:cNvPr>
          <p:cNvSpPr>
            <a:spLocks noGrp="1"/>
          </p:cNvSpPr>
          <p:nvPr>
            <p:ph type="title"/>
          </p:nvPr>
        </p:nvSpPr>
        <p:spPr>
          <a:xfrm>
            <a:off x="838200" y="-117525"/>
            <a:ext cx="10515600" cy="1325563"/>
          </a:xfrm>
        </p:spPr>
        <p:txBody>
          <a:bodyPr/>
          <a:lstStyle/>
          <a:p>
            <a:r>
              <a:rPr lang="en-US" dirty="0"/>
              <a:t>Impact of Positioning Systems</a:t>
            </a:r>
          </a:p>
        </p:txBody>
      </p:sp>
      <p:pic>
        <p:nvPicPr>
          <p:cNvPr id="2050" name="Picture 2" descr="How to change Google Maps navigation language - Information News">
            <a:extLst>
              <a:ext uri="{FF2B5EF4-FFF2-40B4-BE49-F238E27FC236}">
                <a16:creationId xmlns:a16="http://schemas.microsoft.com/office/drawing/2014/main" id="{16B767AE-62B9-BA47-AB77-B3990A2089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55" r="8486"/>
          <a:stretch/>
        </p:blipFill>
        <p:spPr bwMode="auto">
          <a:xfrm>
            <a:off x="736664" y="1113984"/>
            <a:ext cx="2916195" cy="21116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st Augmented Reality (AR) Android Apps In India 2021 - Inventiva">
            <a:extLst>
              <a:ext uri="{FF2B5EF4-FFF2-40B4-BE49-F238E27FC236}">
                <a16:creationId xmlns:a16="http://schemas.microsoft.com/office/drawing/2014/main" id="{1571E07C-D1BF-EA41-8C24-A72DF4E64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407" y="1152347"/>
            <a:ext cx="2815561" cy="20349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atch Boston Dynamics robots dance to &amp;#39;Do you love me&amp;#39; - CNN">
            <a:extLst>
              <a:ext uri="{FF2B5EF4-FFF2-40B4-BE49-F238E27FC236}">
                <a16:creationId xmlns:a16="http://schemas.microsoft.com/office/drawing/2014/main" id="{2788F2B5-EEED-7C4C-84E5-A23D0A26FA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88" t="556" r="10513" b="-556"/>
          <a:stretch/>
        </p:blipFill>
        <p:spPr bwMode="auto">
          <a:xfrm>
            <a:off x="823162" y="4033373"/>
            <a:ext cx="2829698" cy="20398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igital Maps, Digital Map RF Planning Products, GeoData">
            <a:extLst>
              <a:ext uri="{FF2B5EF4-FFF2-40B4-BE49-F238E27FC236}">
                <a16:creationId xmlns:a16="http://schemas.microsoft.com/office/drawing/2014/main" id="{C901636C-8F5C-114E-9977-D0FAEACA53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09" r="24227"/>
          <a:stretch/>
        </p:blipFill>
        <p:spPr bwMode="auto">
          <a:xfrm>
            <a:off x="4678106" y="4079018"/>
            <a:ext cx="2815561" cy="191550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is DIY contact tracing app helps people exposed to COVID-19 remember who  they met">
            <a:extLst>
              <a:ext uri="{FF2B5EF4-FFF2-40B4-BE49-F238E27FC236}">
                <a16:creationId xmlns:a16="http://schemas.microsoft.com/office/drawing/2014/main" id="{88957100-7387-E545-97BF-15F4D81D3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106" y="1113984"/>
            <a:ext cx="2815561" cy="21116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58B8DF-84C5-0043-BE72-6734F9A63E68}"/>
              </a:ext>
            </a:extLst>
          </p:cNvPr>
          <p:cNvSpPr txBox="1"/>
          <p:nvPr/>
        </p:nvSpPr>
        <p:spPr>
          <a:xfrm>
            <a:off x="1345555" y="3263014"/>
            <a:ext cx="1781706" cy="369332"/>
          </a:xfrm>
          <a:prstGeom prst="rect">
            <a:avLst/>
          </a:prstGeom>
          <a:noFill/>
        </p:spPr>
        <p:txBody>
          <a:bodyPr wrap="none" rtlCol="0">
            <a:spAutoFit/>
          </a:bodyPr>
          <a:lstStyle/>
          <a:p>
            <a:r>
              <a:rPr lang="en-US" dirty="0"/>
              <a:t>Maps phone APP</a:t>
            </a:r>
          </a:p>
        </p:txBody>
      </p:sp>
      <p:sp>
        <p:nvSpPr>
          <p:cNvPr id="12" name="TextBox 11">
            <a:extLst>
              <a:ext uri="{FF2B5EF4-FFF2-40B4-BE49-F238E27FC236}">
                <a16:creationId xmlns:a16="http://schemas.microsoft.com/office/drawing/2014/main" id="{D845359F-0DD3-8444-9943-52414AE0E943}"/>
              </a:ext>
            </a:extLst>
          </p:cNvPr>
          <p:cNvSpPr txBox="1"/>
          <p:nvPr/>
        </p:nvSpPr>
        <p:spPr>
          <a:xfrm>
            <a:off x="5282653" y="3263014"/>
            <a:ext cx="1606465" cy="369332"/>
          </a:xfrm>
          <a:prstGeom prst="rect">
            <a:avLst/>
          </a:prstGeom>
          <a:noFill/>
        </p:spPr>
        <p:txBody>
          <a:bodyPr wrap="none" rtlCol="0">
            <a:spAutoFit/>
          </a:bodyPr>
          <a:lstStyle/>
          <a:p>
            <a:r>
              <a:rPr lang="en-US" dirty="0"/>
              <a:t>Contact tracing</a:t>
            </a:r>
          </a:p>
        </p:txBody>
      </p:sp>
      <p:sp>
        <p:nvSpPr>
          <p:cNvPr id="13" name="TextBox 12">
            <a:extLst>
              <a:ext uri="{FF2B5EF4-FFF2-40B4-BE49-F238E27FC236}">
                <a16:creationId xmlns:a16="http://schemas.microsoft.com/office/drawing/2014/main" id="{E730CE6D-1BD6-F244-8E31-A8D093F250E5}"/>
              </a:ext>
            </a:extLst>
          </p:cNvPr>
          <p:cNvSpPr txBox="1"/>
          <p:nvPr/>
        </p:nvSpPr>
        <p:spPr>
          <a:xfrm>
            <a:off x="9218954" y="3263014"/>
            <a:ext cx="1922706" cy="369332"/>
          </a:xfrm>
          <a:prstGeom prst="rect">
            <a:avLst/>
          </a:prstGeom>
          <a:noFill/>
        </p:spPr>
        <p:txBody>
          <a:bodyPr wrap="none" rtlCol="0">
            <a:spAutoFit/>
          </a:bodyPr>
          <a:lstStyle/>
          <a:p>
            <a:r>
              <a:rPr lang="en-US" dirty="0"/>
              <a:t>Augmented reality</a:t>
            </a:r>
          </a:p>
        </p:txBody>
      </p:sp>
      <p:sp>
        <p:nvSpPr>
          <p:cNvPr id="14" name="TextBox 13">
            <a:extLst>
              <a:ext uri="{FF2B5EF4-FFF2-40B4-BE49-F238E27FC236}">
                <a16:creationId xmlns:a16="http://schemas.microsoft.com/office/drawing/2014/main" id="{739359F8-8017-364E-8B24-70FE3B1EB1C2}"/>
              </a:ext>
            </a:extLst>
          </p:cNvPr>
          <p:cNvSpPr txBox="1"/>
          <p:nvPr/>
        </p:nvSpPr>
        <p:spPr>
          <a:xfrm>
            <a:off x="9063976" y="6100014"/>
            <a:ext cx="2108591" cy="369332"/>
          </a:xfrm>
          <a:prstGeom prst="rect">
            <a:avLst/>
          </a:prstGeom>
          <a:noFill/>
        </p:spPr>
        <p:txBody>
          <a:bodyPr wrap="none" rtlCol="0">
            <a:spAutoFit/>
          </a:bodyPr>
          <a:lstStyle/>
          <a:p>
            <a:r>
              <a:rPr lang="en-US" dirty="0"/>
              <a:t>Autonomous vehicle</a:t>
            </a:r>
          </a:p>
        </p:txBody>
      </p:sp>
      <p:sp>
        <p:nvSpPr>
          <p:cNvPr id="15" name="TextBox 14">
            <a:extLst>
              <a:ext uri="{FF2B5EF4-FFF2-40B4-BE49-F238E27FC236}">
                <a16:creationId xmlns:a16="http://schemas.microsoft.com/office/drawing/2014/main" id="{EBF724FE-B6AC-2B43-A3BB-9E2527A9F064}"/>
              </a:ext>
            </a:extLst>
          </p:cNvPr>
          <p:cNvSpPr txBox="1"/>
          <p:nvPr/>
        </p:nvSpPr>
        <p:spPr>
          <a:xfrm>
            <a:off x="5234113" y="6100014"/>
            <a:ext cx="1655005" cy="369332"/>
          </a:xfrm>
          <a:prstGeom prst="rect">
            <a:avLst/>
          </a:prstGeom>
          <a:noFill/>
        </p:spPr>
        <p:txBody>
          <a:bodyPr wrap="none" rtlCol="0">
            <a:spAutoFit/>
          </a:bodyPr>
          <a:lstStyle/>
          <a:p>
            <a:r>
              <a:rPr lang="en-US" dirty="0"/>
              <a:t>Digital mapping</a:t>
            </a:r>
          </a:p>
        </p:txBody>
      </p:sp>
      <p:sp>
        <p:nvSpPr>
          <p:cNvPr id="16" name="TextBox 15">
            <a:extLst>
              <a:ext uri="{FF2B5EF4-FFF2-40B4-BE49-F238E27FC236}">
                <a16:creationId xmlns:a16="http://schemas.microsoft.com/office/drawing/2014/main" id="{48CC3289-ECA2-EA41-B99E-D4B3107B9BA0}"/>
              </a:ext>
            </a:extLst>
          </p:cNvPr>
          <p:cNvSpPr txBox="1"/>
          <p:nvPr/>
        </p:nvSpPr>
        <p:spPr>
          <a:xfrm>
            <a:off x="1742490" y="6100014"/>
            <a:ext cx="987835" cy="369332"/>
          </a:xfrm>
          <a:prstGeom prst="rect">
            <a:avLst/>
          </a:prstGeom>
          <a:noFill/>
        </p:spPr>
        <p:txBody>
          <a:bodyPr wrap="none" rtlCol="0">
            <a:spAutoFit/>
          </a:bodyPr>
          <a:lstStyle/>
          <a:p>
            <a:r>
              <a:rPr lang="en-US" dirty="0"/>
              <a:t>Robotics</a:t>
            </a:r>
          </a:p>
        </p:txBody>
      </p:sp>
      <p:pic>
        <p:nvPicPr>
          <p:cNvPr id="2066" name="Picture 18" descr="Singapore to Open up 600 Miles of Roads for Self-Driving Car Testing">
            <a:extLst>
              <a:ext uri="{FF2B5EF4-FFF2-40B4-BE49-F238E27FC236}">
                <a16:creationId xmlns:a16="http://schemas.microsoft.com/office/drawing/2014/main" id="{CAB04CBF-5432-CE47-9DE0-B2371494D9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048" t="14912" r="2676" b="6356"/>
          <a:stretch/>
        </p:blipFill>
        <p:spPr bwMode="auto">
          <a:xfrm>
            <a:off x="8583470" y="4079019"/>
            <a:ext cx="2798761" cy="191550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2F9E638-1C3E-3245-B93A-F337B3F6AC6A}"/>
              </a:ext>
            </a:extLst>
          </p:cNvPr>
          <p:cNvSpPr>
            <a:spLocks noGrp="1"/>
          </p:cNvSpPr>
          <p:nvPr>
            <p:ph type="sldNum" sz="quarter" idx="12"/>
          </p:nvPr>
        </p:nvSpPr>
        <p:spPr/>
        <p:txBody>
          <a:bodyPr/>
          <a:lstStyle/>
          <a:p>
            <a:fld id="{2FBACADE-A47A-A744-A47F-580ED2BB214D}" type="slidenum">
              <a:rPr lang="en-US" smtClean="0"/>
              <a:t>2</a:t>
            </a:fld>
            <a:endParaRPr lang="en-US"/>
          </a:p>
        </p:txBody>
      </p:sp>
    </p:spTree>
    <p:extLst>
      <p:ext uri="{BB962C8B-B14F-4D97-AF65-F5344CB8AC3E}">
        <p14:creationId xmlns:p14="http://schemas.microsoft.com/office/powerpoint/2010/main" val="1068107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2879-AA66-DC4A-8D5D-B39C2CAFF88B}"/>
              </a:ext>
            </a:extLst>
          </p:cNvPr>
          <p:cNvSpPr>
            <a:spLocks noGrp="1"/>
          </p:cNvSpPr>
          <p:nvPr>
            <p:ph type="title"/>
          </p:nvPr>
        </p:nvSpPr>
        <p:spPr/>
        <p:txBody>
          <a:bodyPr/>
          <a:lstStyle/>
          <a:p>
            <a:r>
              <a:rPr lang="en-US" dirty="0"/>
              <a:t>Technical Distinctions </a:t>
            </a:r>
          </a:p>
        </p:txBody>
      </p:sp>
      <p:sp>
        <p:nvSpPr>
          <p:cNvPr id="3" name="Content Placeholder 2">
            <a:extLst>
              <a:ext uri="{FF2B5EF4-FFF2-40B4-BE49-F238E27FC236}">
                <a16:creationId xmlns:a16="http://schemas.microsoft.com/office/drawing/2014/main" id="{6FCE4CC4-93D0-4C4D-AB84-E0642F7F3449}"/>
              </a:ext>
            </a:extLst>
          </p:cNvPr>
          <p:cNvSpPr>
            <a:spLocks noGrp="1"/>
          </p:cNvSpPr>
          <p:nvPr>
            <p:ph idx="1"/>
          </p:nvPr>
        </p:nvSpPr>
        <p:spPr/>
        <p:txBody>
          <a:bodyPr/>
          <a:lstStyle/>
          <a:p>
            <a:r>
              <a:rPr lang="en-US" dirty="0">
                <a:solidFill>
                  <a:srgbClr val="C586A4"/>
                </a:solidFill>
              </a:rPr>
              <a:t>Human motions are repetitive.</a:t>
            </a:r>
          </a:p>
          <a:p>
            <a:pPr lvl="1">
              <a:buFont typeface="Wingdings" pitchFamily="2" charset="2"/>
              <a:buChar char="Ø"/>
            </a:pPr>
            <a:r>
              <a:rPr lang="en-US" i="1" dirty="0"/>
              <a:t>Humans do not keep moving 24 hours a day -&gt; stationary landmarks.</a:t>
            </a:r>
          </a:p>
          <a:p>
            <a:pPr lvl="1">
              <a:buFont typeface="Wingdings" pitchFamily="2" charset="2"/>
              <a:buChar char="Ø"/>
            </a:pPr>
            <a:r>
              <a:rPr lang="en-US" i="1" dirty="0"/>
              <a:t>Everyday, you walk the same routes to the same office.</a:t>
            </a:r>
          </a:p>
          <a:p>
            <a:endParaRPr lang="en-US" dirty="0"/>
          </a:p>
          <a:p>
            <a:r>
              <a:rPr lang="en-US" dirty="0">
                <a:solidFill>
                  <a:srgbClr val="C586A4"/>
                </a:solidFill>
              </a:rPr>
              <a:t>Reconstructed motion should be consistent with RSSI-based positioning.</a:t>
            </a:r>
          </a:p>
          <a:p>
            <a:endParaRPr lang="en-US" dirty="0"/>
          </a:p>
          <a:p>
            <a:endParaRPr lang="en-US" dirty="0"/>
          </a:p>
        </p:txBody>
      </p:sp>
      <p:sp>
        <p:nvSpPr>
          <p:cNvPr id="4" name="Slide Number Placeholder 3">
            <a:extLst>
              <a:ext uri="{FF2B5EF4-FFF2-40B4-BE49-F238E27FC236}">
                <a16:creationId xmlns:a16="http://schemas.microsoft.com/office/drawing/2014/main" id="{DB0918D7-3E6C-DD40-B467-BB9F3CEF53B8}"/>
              </a:ext>
            </a:extLst>
          </p:cNvPr>
          <p:cNvSpPr>
            <a:spLocks noGrp="1"/>
          </p:cNvSpPr>
          <p:nvPr>
            <p:ph type="sldNum" sz="quarter" idx="12"/>
          </p:nvPr>
        </p:nvSpPr>
        <p:spPr/>
        <p:txBody>
          <a:bodyPr/>
          <a:lstStyle/>
          <a:p>
            <a:fld id="{2FBACADE-A47A-A744-A47F-580ED2BB214D}" type="slidenum">
              <a:rPr lang="en-US" smtClean="0"/>
              <a:t>20</a:t>
            </a:fld>
            <a:endParaRPr lang="en-US"/>
          </a:p>
        </p:txBody>
      </p:sp>
    </p:spTree>
    <p:extLst>
      <p:ext uri="{BB962C8B-B14F-4D97-AF65-F5344CB8AC3E}">
        <p14:creationId xmlns:p14="http://schemas.microsoft.com/office/powerpoint/2010/main" val="114647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29B-40D4-2443-AEE6-ECFFCCF61847}"/>
              </a:ext>
            </a:extLst>
          </p:cNvPr>
          <p:cNvSpPr>
            <a:spLocks noGrp="1"/>
          </p:cNvSpPr>
          <p:nvPr>
            <p:ph type="title"/>
          </p:nvPr>
        </p:nvSpPr>
        <p:spPr/>
        <p:txBody>
          <a:bodyPr/>
          <a:lstStyle/>
          <a:p>
            <a:r>
              <a:rPr lang="en-US" dirty="0"/>
              <a:t>Correspondence matching</a:t>
            </a:r>
          </a:p>
        </p:txBody>
      </p:sp>
      <p:sp>
        <p:nvSpPr>
          <p:cNvPr id="4" name="Slide Number Placeholder 3">
            <a:extLst>
              <a:ext uri="{FF2B5EF4-FFF2-40B4-BE49-F238E27FC236}">
                <a16:creationId xmlns:a16="http://schemas.microsoft.com/office/drawing/2014/main" id="{82F29AC0-EBAA-F848-9360-BFA66F8B178C}"/>
              </a:ext>
            </a:extLst>
          </p:cNvPr>
          <p:cNvSpPr>
            <a:spLocks noGrp="1"/>
          </p:cNvSpPr>
          <p:nvPr>
            <p:ph type="sldNum" sz="quarter" idx="12"/>
          </p:nvPr>
        </p:nvSpPr>
        <p:spPr/>
        <p:txBody>
          <a:bodyPr/>
          <a:lstStyle/>
          <a:p>
            <a:fld id="{2FBACADE-A47A-A744-A47F-580ED2BB214D}" type="slidenum">
              <a:rPr lang="en-US" smtClean="0"/>
              <a:t>21</a:t>
            </a:fld>
            <a:endParaRPr lang="en-US"/>
          </a:p>
        </p:txBody>
      </p:sp>
      <p:sp>
        <p:nvSpPr>
          <p:cNvPr id="5" name="TextBox 4">
            <a:extLst>
              <a:ext uri="{FF2B5EF4-FFF2-40B4-BE49-F238E27FC236}">
                <a16:creationId xmlns:a16="http://schemas.microsoft.com/office/drawing/2014/main" id="{DEE802FD-82B3-0F46-9467-9DD620F24910}"/>
              </a:ext>
            </a:extLst>
          </p:cNvPr>
          <p:cNvSpPr txBox="1"/>
          <p:nvPr/>
        </p:nvSpPr>
        <p:spPr>
          <a:xfrm>
            <a:off x="4866304" y="1656427"/>
            <a:ext cx="2459391" cy="369332"/>
          </a:xfrm>
          <a:prstGeom prst="rect">
            <a:avLst/>
          </a:prstGeom>
          <a:noFill/>
          <a:ln>
            <a:solidFill>
              <a:schemeClr val="tx1"/>
            </a:solidFill>
          </a:ln>
        </p:spPr>
        <p:txBody>
          <a:bodyPr wrap="none" rtlCol="0">
            <a:spAutoFit/>
          </a:bodyPr>
          <a:lstStyle/>
          <a:p>
            <a:r>
              <a:rPr lang="en-US" dirty="0"/>
              <a:t>IMU relative trajectories</a:t>
            </a:r>
          </a:p>
        </p:txBody>
      </p:sp>
      <p:sp>
        <p:nvSpPr>
          <p:cNvPr id="7" name="TextBox 6">
            <a:extLst>
              <a:ext uri="{FF2B5EF4-FFF2-40B4-BE49-F238E27FC236}">
                <a16:creationId xmlns:a16="http://schemas.microsoft.com/office/drawing/2014/main" id="{7D815581-ADFA-5443-8462-02985290620D}"/>
              </a:ext>
            </a:extLst>
          </p:cNvPr>
          <p:cNvSpPr txBox="1"/>
          <p:nvPr/>
        </p:nvSpPr>
        <p:spPr>
          <a:xfrm>
            <a:off x="4415122" y="2539196"/>
            <a:ext cx="3361754" cy="369332"/>
          </a:xfrm>
          <a:prstGeom prst="rect">
            <a:avLst/>
          </a:prstGeom>
          <a:noFill/>
          <a:ln>
            <a:solidFill>
              <a:schemeClr val="tx1"/>
            </a:solidFill>
          </a:ln>
        </p:spPr>
        <p:txBody>
          <a:bodyPr wrap="none" rtlCol="0">
            <a:spAutoFit/>
          </a:bodyPr>
          <a:lstStyle/>
          <a:p>
            <a:r>
              <a:rPr lang="en-US" dirty="0"/>
              <a:t>Angular velocity from Android API</a:t>
            </a:r>
          </a:p>
        </p:txBody>
      </p:sp>
      <p:sp>
        <p:nvSpPr>
          <p:cNvPr id="8" name="TextBox 7">
            <a:extLst>
              <a:ext uri="{FF2B5EF4-FFF2-40B4-BE49-F238E27FC236}">
                <a16:creationId xmlns:a16="http://schemas.microsoft.com/office/drawing/2014/main" id="{875901E1-FD37-A548-A9FF-797DAA8090C6}"/>
              </a:ext>
            </a:extLst>
          </p:cNvPr>
          <p:cNvSpPr txBox="1"/>
          <p:nvPr/>
        </p:nvSpPr>
        <p:spPr>
          <a:xfrm>
            <a:off x="2154771" y="3461310"/>
            <a:ext cx="2924840" cy="369332"/>
          </a:xfrm>
          <a:prstGeom prst="rect">
            <a:avLst/>
          </a:prstGeom>
          <a:noFill/>
          <a:ln>
            <a:solidFill>
              <a:schemeClr val="tx1"/>
            </a:solidFill>
          </a:ln>
        </p:spPr>
        <p:txBody>
          <a:bodyPr wrap="none" rtlCol="0">
            <a:spAutoFit/>
          </a:bodyPr>
          <a:lstStyle/>
          <a:p>
            <a:r>
              <a:rPr lang="en-US" dirty="0"/>
              <a:t>Intervals of stationary frames</a:t>
            </a:r>
          </a:p>
        </p:txBody>
      </p:sp>
      <p:sp>
        <p:nvSpPr>
          <p:cNvPr id="9" name="TextBox 8">
            <a:extLst>
              <a:ext uri="{FF2B5EF4-FFF2-40B4-BE49-F238E27FC236}">
                <a16:creationId xmlns:a16="http://schemas.microsoft.com/office/drawing/2014/main" id="{B6DCD3C1-BD74-0A4F-A3F8-FDA6D8CE7BF5}"/>
              </a:ext>
            </a:extLst>
          </p:cNvPr>
          <p:cNvSpPr txBox="1"/>
          <p:nvPr/>
        </p:nvSpPr>
        <p:spPr>
          <a:xfrm>
            <a:off x="7145695" y="3471432"/>
            <a:ext cx="3360856" cy="369332"/>
          </a:xfrm>
          <a:prstGeom prst="rect">
            <a:avLst/>
          </a:prstGeom>
          <a:noFill/>
          <a:ln>
            <a:solidFill>
              <a:schemeClr val="tx1"/>
            </a:solidFill>
          </a:ln>
        </p:spPr>
        <p:txBody>
          <a:bodyPr wrap="none" rtlCol="0">
            <a:spAutoFit/>
          </a:bodyPr>
          <a:lstStyle/>
          <a:p>
            <a:r>
              <a:rPr lang="en-US" dirty="0"/>
              <a:t>Intervals of non-stationary frames</a:t>
            </a:r>
          </a:p>
        </p:txBody>
      </p:sp>
      <p:sp>
        <p:nvSpPr>
          <p:cNvPr id="10" name="TextBox 9">
            <a:extLst>
              <a:ext uri="{FF2B5EF4-FFF2-40B4-BE49-F238E27FC236}">
                <a16:creationId xmlns:a16="http://schemas.microsoft.com/office/drawing/2014/main" id="{786DCA8C-D567-5D4C-9474-FE4912F67120}"/>
              </a:ext>
            </a:extLst>
          </p:cNvPr>
          <p:cNvSpPr txBox="1"/>
          <p:nvPr/>
        </p:nvSpPr>
        <p:spPr>
          <a:xfrm>
            <a:off x="2028583" y="4451464"/>
            <a:ext cx="3170996" cy="369332"/>
          </a:xfrm>
          <a:prstGeom prst="rect">
            <a:avLst/>
          </a:prstGeom>
          <a:noFill/>
          <a:ln>
            <a:solidFill>
              <a:schemeClr val="tx1"/>
            </a:solidFill>
          </a:ln>
        </p:spPr>
        <p:txBody>
          <a:bodyPr wrap="none" rtlCol="0">
            <a:spAutoFit/>
          </a:bodyPr>
          <a:lstStyle/>
          <a:p>
            <a:r>
              <a:rPr lang="en-US" dirty="0"/>
              <a:t>Mean-shift clustering using RSSI</a:t>
            </a:r>
          </a:p>
        </p:txBody>
      </p:sp>
      <p:sp>
        <p:nvSpPr>
          <p:cNvPr id="11" name="TextBox 10">
            <a:extLst>
              <a:ext uri="{FF2B5EF4-FFF2-40B4-BE49-F238E27FC236}">
                <a16:creationId xmlns:a16="http://schemas.microsoft.com/office/drawing/2014/main" id="{2A1B8C9A-ACF5-0545-A441-2D5BE73D2228}"/>
              </a:ext>
            </a:extLst>
          </p:cNvPr>
          <p:cNvSpPr txBox="1"/>
          <p:nvPr/>
        </p:nvSpPr>
        <p:spPr>
          <a:xfrm>
            <a:off x="2529233" y="5578342"/>
            <a:ext cx="2169697" cy="369332"/>
          </a:xfrm>
          <a:prstGeom prst="rect">
            <a:avLst/>
          </a:prstGeom>
          <a:noFill/>
          <a:ln>
            <a:solidFill>
              <a:schemeClr val="tx1"/>
            </a:solidFill>
          </a:ln>
        </p:spPr>
        <p:txBody>
          <a:bodyPr wrap="none" rtlCol="0">
            <a:spAutoFit/>
          </a:bodyPr>
          <a:lstStyle/>
          <a:p>
            <a:r>
              <a:rPr lang="en-US" dirty="0"/>
              <a:t>Stationary landmarks</a:t>
            </a:r>
          </a:p>
        </p:txBody>
      </p:sp>
      <p:sp>
        <p:nvSpPr>
          <p:cNvPr id="12" name="TextBox 11">
            <a:extLst>
              <a:ext uri="{FF2B5EF4-FFF2-40B4-BE49-F238E27FC236}">
                <a16:creationId xmlns:a16="http://schemas.microsoft.com/office/drawing/2014/main" id="{0AEFD7A5-A8DE-2C41-BB34-A57B2FBC475A}"/>
              </a:ext>
            </a:extLst>
          </p:cNvPr>
          <p:cNvSpPr txBox="1"/>
          <p:nvPr/>
        </p:nvSpPr>
        <p:spPr>
          <a:xfrm>
            <a:off x="6846638" y="4442736"/>
            <a:ext cx="3958969" cy="369332"/>
          </a:xfrm>
          <a:prstGeom prst="rect">
            <a:avLst/>
          </a:prstGeom>
          <a:noFill/>
          <a:ln>
            <a:solidFill>
              <a:schemeClr val="tx1"/>
            </a:solidFill>
          </a:ln>
        </p:spPr>
        <p:txBody>
          <a:bodyPr wrap="none" rtlCol="0">
            <a:spAutoFit/>
          </a:bodyPr>
          <a:lstStyle/>
          <a:p>
            <a:r>
              <a:rPr lang="en-US" dirty="0"/>
              <a:t>Nearest neighborhood search using RSSI</a:t>
            </a:r>
          </a:p>
        </p:txBody>
      </p:sp>
      <p:sp>
        <p:nvSpPr>
          <p:cNvPr id="13" name="TextBox 12">
            <a:extLst>
              <a:ext uri="{FF2B5EF4-FFF2-40B4-BE49-F238E27FC236}">
                <a16:creationId xmlns:a16="http://schemas.microsoft.com/office/drawing/2014/main" id="{277D0D6D-76AF-4B48-A5F3-BB671AEB55F8}"/>
              </a:ext>
            </a:extLst>
          </p:cNvPr>
          <p:cNvSpPr txBox="1"/>
          <p:nvPr/>
        </p:nvSpPr>
        <p:spPr>
          <a:xfrm>
            <a:off x="7236586" y="5578342"/>
            <a:ext cx="3179075" cy="646331"/>
          </a:xfrm>
          <a:prstGeom prst="rect">
            <a:avLst/>
          </a:prstGeom>
          <a:noFill/>
          <a:ln>
            <a:solidFill>
              <a:schemeClr val="tx1"/>
            </a:solidFill>
          </a:ln>
        </p:spPr>
        <p:txBody>
          <a:bodyPr wrap="none" rtlCol="0">
            <a:spAutoFit/>
          </a:bodyPr>
          <a:lstStyle/>
          <a:p>
            <a:r>
              <a:rPr lang="en-US" dirty="0"/>
              <a:t>Intra-trajectory correspondence</a:t>
            </a:r>
          </a:p>
          <a:p>
            <a:r>
              <a:rPr lang="en-US" dirty="0"/>
              <a:t>Inter-trajectory correspondence</a:t>
            </a:r>
          </a:p>
        </p:txBody>
      </p:sp>
      <p:cxnSp>
        <p:nvCxnSpPr>
          <p:cNvPr id="16" name="Straight Arrow Connector 15">
            <a:extLst>
              <a:ext uri="{FF2B5EF4-FFF2-40B4-BE49-F238E27FC236}">
                <a16:creationId xmlns:a16="http://schemas.microsoft.com/office/drawing/2014/main" id="{6B4447D0-D2F2-D749-A889-945D793C77C7}"/>
              </a:ext>
            </a:extLst>
          </p:cNvPr>
          <p:cNvCxnSpPr>
            <a:cxnSpLocks/>
            <a:stCxn id="5" idx="2"/>
            <a:endCxn id="7" idx="0"/>
          </p:cNvCxnSpPr>
          <p:nvPr/>
        </p:nvCxnSpPr>
        <p:spPr>
          <a:xfrm flipH="1">
            <a:off x="6095999" y="2025759"/>
            <a:ext cx="1" cy="513437"/>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BD671A-B78F-7F41-BD3A-8B49D4C8DFBA}"/>
              </a:ext>
            </a:extLst>
          </p:cNvPr>
          <p:cNvCxnSpPr>
            <a:cxnSpLocks/>
            <a:endCxn id="8" idx="0"/>
          </p:cNvCxnSpPr>
          <p:nvPr/>
        </p:nvCxnSpPr>
        <p:spPr>
          <a:xfrm flipH="1">
            <a:off x="3617191" y="2908528"/>
            <a:ext cx="1146833" cy="552782"/>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E628F6-4DD5-C24B-971D-222AA040EE88}"/>
              </a:ext>
            </a:extLst>
          </p:cNvPr>
          <p:cNvCxnSpPr>
            <a:cxnSpLocks/>
            <a:endCxn id="9" idx="0"/>
          </p:cNvCxnSpPr>
          <p:nvPr/>
        </p:nvCxnSpPr>
        <p:spPr>
          <a:xfrm>
            <a:off x="7337087" y="2918650"/>
            <a:ext cx="1489036" cy="552782"/>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9BBE7C-AEC3-0442-8323-1C72A05D7B4D}"/>
              </a:ext>
            </a:extLst>
          </p:cNvPr>
          <p:cNvCxnSpPr>
            <a:cxnSpLocks/>
          </p:cNvCxnSpPr>
          <p:nvPr/>
        </p:nvCxnSpPr>
        <p:spPr>
          <a:xfrm>
            <a:off x="3630107" y="3876640"/>
            <a:ext cx="0" cy="566096"/>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8AB381-3CCC-7845-BF1D-B8BE805172B7}"/>
              </a:ext>
            </a:extLst>
          </p:cNvPr>
          <p:cNvCxnSpPr>
            <a:cxnSpLocks/>
          </p:cNvCxnSpPr>
          <p:nvPr/>
        </p:nvCxnSpPr>
        <p:spPr>
          <a:xfrm>
            <a:off x="8826123" y="3895344"/>
            <a:ext cx="0" cy="566096"/>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D8A24E-1CF1-9748-86F9-FD2E9AF8C5E3}"/>
              </a:ext>
            </a:extLst>
          </p:cNvPr>
          <p:cNvCxnSpPr>
            <a:cxnSpLocks/>
          </p:cNvCxnSpPr>
          <p:nvPr/>
        </p:nvCxnSpPr>
        <p:spPr>
          <a:xfrm>
            <a:off x="3614082" y="4830772"/>
            <a:ext cx="0" cy="747570"/>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7F6F3A-5CFD-5340-91F2-3DA9C0A04F82}"/>
              </a:ext>
            </a:extLst>
          </p:cNvPr>
          <p:cNvCxnSpPr>
            <a:cxnSpLocks/>
            <a:endCxn id="13" idx="0"/>
          </p:cNvCxnSpPr>
          <p:nvPr/>
        </p:nvCxnSpPr>
        <p:spPr>
          <a:xfrm>
            <a:off x="8826123" y="4830772"/>
            <a:ext cx="1" cy="747570"/>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17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1531-262C-684D-8D0E-30485029BCFE}"/>
              </a:ext>
            </a:extLst>
          </p:cNvPr>
          <p:cNvSpPr>
            <a:spLocks noGrp="1"/>
          </p:cNvSpPr>
          <p:nvPr>
            <p:ph type="title"/>
          </p:nvPr>
        </p:nvSpPr>
        <p:spPr>
          <a:xfrm>
            <a:off x="838199" y="84053"/>
            <a:ext cx="10515600" cy="1325563"/>
          </a:xfrm>
        </p:spPr>
        <p:txBody>
          <a:bodyPr/>
          <a:lstStyle/>
          <a:p>
            <a:r>
              <a:rPr lang="en-US" dirty="0"/>
              <a:t>Reconstruction</a:t>
            </a:r>
          </a:p>
        </p:txBody>
      </p:sp>
      <p:sp>
        <p:nvSpPr>
          <p:cNvPr id="4" name="Slide Number Placeholder 3">
            <a:extLst>
              <a:ext uri="{FF2B5EF4-FFF2-40B4-BE49-F238E27FC236}">
                <a16:creationId xmlns:a16="http://schemas.microsoft.com/office/drawing/2014/main" id="{E2B54660-7869-734A-921F-512184466B3F}"/>
              </a:ext>
            </a:extLst>
          </p:cNvPr>
          <p:cNvSpPr>
            <a:spLocks noGrp="1"/>
          </p:cNvSpPr>
          <p:nvPr>
            <p:ph type="sldNum" sz="quarter" idx="12"/>
          </p:nvPr>
        </p:nvSpPr>
        <p:spPr/>
        <p:txBody>
          <a:bodyPr/>
          <a:lstStyle/>
          <a:p>
            <a:fld id="{2FBACADE-A47A-A744-A47F-580ED2BB214D}" type="slidenum">
              <a:rPr lang="en-US" smtClean="0"/>
              <a:t>22</a:t>
            </a:fld>
            <a:endParaRPr lang="en-US"/>
          </a:p>
        </p:txBody>
      </p:sp>
      <p:pic>
        <p:nvPicPr>
          <p:cNvPr id="7" name="Picture 6">
            <a:extLst>
              <a:ext uri="{FF2B5EF4-FFF2-40B4-BE49-F238E27FC236}">
                <a16:creationId xmlns:a16="http://schemas.microsoft.com/office/drawing/2014/main" id="{A7DA7B97-37D3-D540-A498-D83B32E1A226}"/>
              </a:ext>
            </a:extLst>
          </p:cNvPr>
          <p:cNvPicPr>
            <a:picLocks noChangeAspect="1"/>
          </p:cNvPicPr>
          <p:nvPr/>
        </p:nvPicPr>
        <p:blipFill>
          <a:blip r:embed="rId2"/>
          <a:stretch>
            <a:fillRect/>
          </a:stretch>
        </p:blipFill>
        <p:spPr>
          <a:xfrm>
            <a:off x="616145" y="1477745"/>
            <a:ext cx="10959709" cy="4742347"/>
          </a:xfrm>
          <a:prstGeom prst="rect">
            <a:avLst/>
          </a:prstGeom>
        </p:spPr>
      </p:pic>
      <p:sp>
        <p:nvSpPr>
          <p:cNvPr id="10" name="Oval 9">
            <a:extLst>
              <a:ext uri="{FF2B5EF4-FFF2-40B4-BE49-F238E27FC236}">
                <a16:creationId xmlns:a16="http://schemas.microsoft.com/office/drawing/2014/main" id="{619095FA-2A86-784A-BB02-EA1ED2810FB6}"/>
              </a:ext>
            </a:extLst>
          </p:cNvPr>
          <p:cNvSpPr/>
          <p:nvPr/>
        </p:nvSpPr>
        <p:spPr>
          <a:xfrm>
            <a:off x="8865669" y="1617070"/>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244A56-AD57-9249-B271-68064123367B}"/>
              </a:ext>
            </a:extLst>
          </p:cNvPr>
          <p:cNvSpPr/>
          <p:nvPr/>
        </p:nvSpPr>
        <p:spPr>
          <a:xfrm>
            <a:off x="9631845" y="2800566"/>
            <a:ext cx="1250482" cy="818831"/>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FBBB26-1134-2B4A-8918-B45D0AAE3B34}"/>
              </a:ext>
            </a:extLst>
          </p:cNvPr>
          <p:cNvSpPr/>
          <p:nvPr/>
        </p:nvSpPr>
        <p:spPr>
          <a:xfrm>
            <a:off x="4115666" y="1477745"/>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16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1531-262C-684D-8D0E-30485029BCFE}"/>
              </a:ext>
            </a:extLst>
          </p:cNvPr>
          <p:cNvSpPr>
            <a:spLocks noGrp="1"/>
          </p:cNvSpPr>
          <p:nvPr>
            <p:ph type="title"/>
          </p:nvPr>
        </p:nvSpPr>
        <p:spPr>
          <a:xfrm>
            <a:off x="838199" y="84053"/>
            <a:ext cx="10515600" cy="1325563"/>
          </a:xfrm>
        </p:spPr>
        <p:txBody>
          <a:bodyPr/>
          <a:lstStyle/>
          <a:p>
            <a:r>
              <a:rPr lang="en-US" dirty="0"/>
              <a:t>Intra Bundle Adjustment</a:t>
            </a:r>
          </a:p>
        </p:txBody>
      </p:sp>
      <p:sp>
        <p:nvSpPr>
          <p:cNvPr id="4" name="Slide Number Placeholder 3">
            <a:extLst>
              <a:ext uri="{FF2B5EF4-FFF2-40B4-BE49-F238E27FC236}">
                <a16:creationId xmlns:a16="http://schemas.microsoft.com/office/drawing/2014/main" id="{E2B54660-7869-734A-921F-512184466B3F}"/>
              </a:ext>
            </a:extLst>
          </p:cNvPr>
          <p:cNvSpPr>
            <a:spLocks noGrp="1"/>
          </p:cNvSpPr>
          <p:nvPr>
            <p:ph type="sldNum" sz="quarter" idx="12"/>
          </p:nvPr>
        </p:nvSpPr>
        <p:spPr/>
        <p:txBody>
          <a:bodyPr/>
          <a:lstStyle/>
          <a:p>
            <a:fld id="{2FBACADE-A47A-A744-A47F-580ED2BB214D}" type="slidenum">
              <a:rPr lang="en-US" smtClean="0"/>
              <a:t>23</a:t>
            </a:fld>
            <a:endParaRPr lang="en-US"/>
          </a:p>
        </p:txBody>
      </p:sp>
      <p:pic>
        <p:nvPicPr>
          <p:cNvPr id="7" name="Picture 6">
            <a:extLst>
              <a:ext uri="{FF2B5EF4-FFF2-40B4-BE49-F238E27FC236}">
                <a16:creationId xmlns:a16="http://schemas.microsoft.com/office/drawing/2014/main" id="{A7DA7B97-37D3-D540-A498-D83B32E1A226}"/>
              </a:ext>
            </a:extLst>
          </p:cNvPr>
          <p:cNvPicPr>
            <a:picLocks noChangeAspect="1"/>
          </p:cNvPicPr>
          <p:nvPr/>
        </p:nvPicPr>
        <p:blipFill>
          <a:blip r:embed="rId2"/>
          <a:stretch>
            <a:fillRect/>
          </a:stretch>
        </p:blipFill>
        <p:spPr>
          <a:xfrm>
            <a:off x="616145" y="1477745"/>
            <a:ext cx="10959709" cy="4742347"/>
          </a:xfrm>
          <a:prstGeom prst="rect">
            <a:avLst/>
          </a:prstGeom>
        </p:spPr>
      </p:pic>
      <p:sp>
        <p:nvSpPr>
          <p:cNvPr id="10" name="Oval 9">
            <a:extLst>
              <a:ext uri="{FF2B5EF4-FFF2-40B4-BE49-F238E27FC236}">
                <a16:creationId xmlns:a16="http://schemas.microsoft.com/office/drawing/2014/main" id="{619095FA-2A86-784A-BB02-EA1ED2810FB6}"/>
              </a:ext>
            </a:extLst>
          </p:cNvPr>
          <p:cNvSpPr/>
          <p:nvPr/>
        </p:nvSpPr>
        <p:spPr>
          <a:xfrm>
            <a:off x="8865669" y="1617070"/>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244A56-AD57-9249-B271-68064123367B}"/>
              </a:ext>
            </a:extLst>
          </p:cNvPr>
          <p:cNvSpPr/>
          <p:nvPr/>
        </p:nvSpPr>
        <p:spPr>
          <a:xfrm>
            <a:off x="9631845" y="2800566"/>
            <a:ext cx="1250482" cy="818831"/>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FBBB26-1134-2B4A-8918-B45D0AAE3B34}"/>
              </a:ext>
            </a:extLst>
          </p:cNvPr>
          <p:cNvSpPr/>
          <p:nvPr/>
        </p:nvSpPr>
        <p:spPr>
          <a:xfrm>
            <a:off x="4115666" y="1477745"/>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A17593-E71C-E040-B287-074DCDFE0BE8}"/>
              </a:ext>
            </a:extLst>
          </p:cNvPr>
          <p:cNvSpPr/>
          <p:nvPr/>
        </p:nvSpPr>
        <p:spPr>
          <a:xfrm>
            <a:off x="463463" y="1477746"/>
            <a:ext cx="2379945" cy="42842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1DBC16C0-0A86-6147-AE03-D8379B2CC0E5}"/>
              </a:ext>
            </a:extLst>
          </p:cNvPr>
          <p:cNvSpPr/>
          <p:nvPr/>
        </p:nvSpPr>
        <p:spPr>
          <a:xfrm>
            <a:off x="6825854" y="1409616"/>
            <a:ext cx="4902682" cy="42842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57732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99-20AB-D74C-AAAB-3C6359C49436}"/>
              </a:ext>
            </a:extLst>
          </p:cNvPr>
          <p:cNvSpPr>
            <a:spLocks noGrp="1"/>
          </p:cNvSpPr>
          <p:nvPr>
            <p:ph type="title"/>
          </p:nvPr>
        </p:nvSpPr>
        <p:spPr/>
        <p:txBody>
          <a:bodyPr/>
          <a:lstStyle/>
          <a:p>
            <a:r>
              <a:rPr lang="en-US" dirty="0"/>
              <a:t>Intra Bundle Adjustment</a:t>
            </a:r>
          </a:p>
        </p:txBody>
      </p:sp>
      <p:sp>
        <p:nvSpPr>
          <p:cNvPr id="4" name="Slide Number Placeholder 3">
            <a:extLst>
              <a:ext uri="{FF2B5EF4-FFF2-40B4-BE49-F238E27FC236}">
                <a16:creationId xmlns:a16="http://schemas.microsoft.com/office/drawing/2014/main" id="{F706C539-8BB4-C44D-B855-24C17C9DEDA5}"/>
              </a:ext>
            </a:extLst>
          </p:cNvPr>
          <p:cNvSpPr>
            <a:spLocks noGrp="1"/>
          </p:cNvSpPr>
          <p:nvPr>
            <p:ph type="sldNum" sz="quarter" idx="12"/>
          </p:nvPr>
        </p:nvSpPr>
        <p:spPr/>
        <p:txBody>
          <a:bodyPr/>
          <a:lstStyle/>
          <a:p>
            <a:fld id="{2FBACADE-A47A-A744-A47F-580ED2BB214D}" type="slidenum">
              <a:rPr lang="en-US" smtClean="0"/>
              <a:t>24</a:t>
            </a:fld>
            <a:endParaRPr lang="en-US"/>
          </a:p>
        </p:txBody>
      </p:sp>
      <p:pic>
        <p:nvPicPr>
          <p:cNvPr id="5" name="Picture 4">
            <a:extLst>
              <a:ext uri="{FF2B5EF4-FFF2-40B4-BE49-F238E27FC236}">
                <a16:creationId xmlns:a16="http://schemas.microsoft.com/office/drawing/2014/main" id="{35A981FF-249D-0147-B840-85E25D668826}"/>
              </a:ext>
            </a:extLst>
          </p:cNvPr>
          <p:cNvPicPr>
            <a:picLocks noChangeAspect="1"/>
          </p:cNvPicPr>
          <p:nvPr/>
        </p:nvPicPr>
        <p:blipFill>
          <a:blip r:embed="rId2"/>
          <a:stretch>
            <a:fillRect/>
          </a:stretch>
        </p:blipFill>
        <p:spPr>
          <a:xfrm>
            <a:off x="2235200" y="2309019"/>
            <a:ext cx="7759700" cy="1143000"/>
          </a:xfrm>
          <a:prstGeom prst="rect">
            <a:avLst/>
          </a:prstGeom>
        </p:spPr>
      </p:pic>
      <p:pic>
        <p:nvPicPr>
          <p:cNvPr id="6" name="Picture 5">
            <a:extLst>
              <a:ext uri="{FF2B5EF4-FFF2-40B4-BE49-F238E27FC236}">
                <a16:creationId xmlns:a16="http://schemas.microsoft.com/office/drawing/2014/main" id="{E7524E78-5FA8-5D45-BEC8-8713613BAC26}"/>
              </a:ext>
            </a:extLst>
          </p:cNvPr>
          <p:cNvPicPr>
            <a:picLocks noChangeAspect="1"/>
          </p:cNvPicPr>
          <p:nvPr/>
        </p:nvPicPr>
        <p:blipFill>
          <a:blip r:embed="rId3"/>
          <a:stretch>
            <a:fillRect/>
          </a:stretch>
        </p:blipFill>
        <p:spPr>
          <a:xfrm>
            <a:off x="2235200" y="3773935"/>
            <a:ext cx="6375400" cy="444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914413-B2A3-4748-B5CF-197D6117668E}"/>
                  </a:ext>
                </a:extLst>
              </p:cNvPr>
              <p:cNvSpPr txBox="1"/>
              <p:nvPr/>
            </p:nvSpPr>
            <p:spPr>
              <a:xfrm>
                <a:off x="2222500" y="4661409"/>
                <a:ext cx="4380366" cy="1589538"/>
              </a:xfrm>
              <a:prstGeom prst="rect">
                <a:avLst/>
              </a:prstGeom>
              <a:noFill/>
            </p:spPr>
            <p:txBody>
              <a:bodyPr wrap="non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𝑓</m:t>
                        </m:r>
                      </m:sub>
                      <m:sup>
                        <m:r>
                          <a:rPr lang="en-US" b="0" i="1" smtClean="0">
                            <a:latin typeface="Cambria Math" panose="02040503050406030204" pitchFamily="18" charset="0"/>
                          </a:rPr>
                          <m:t>𝑖</m:t>
                        </m:r>
                      </m:sup>
                    </m:sSubSup>
                  </m:oMath>
                </a14:m>
                <a:r>
                  <a:rPr lang="en-US" dirty="0"/>
                  <a:t> is the 2D location at frame </a:t>
                </a:r>
                <a14:m>
                  <m:oMath xmlns:m="http://schemas.openxmlformats.org/officeDocument/2006/math">
                    <m:r>
                      <a:rPr lang="en-US" b="0" i="1" smtClean="0">
                        <a:latin typeface="Cambria Math" panose="02040503050406030204" pitchFamily="18" charset="0"/>
                      </a:rPr>
                      <m:t>𝑓</m:t>
                    </m:r>
                  </m:oMath>
                </a14:m>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n-US" b="0" i="1" smtClean="0">
                        <a:latin typeface="Cambria Math" panose="02040503050406030204" pitchFamily="18" charset="0"/>
                      </a:rPr>
                      <m:t>=[0, 0]</m:t>
                    </m:r>
                  </m:oMath>
                </a14:m>
                <a:r>
                  <a:rPr lang="en-US" dirty="0"/>
                  <a:t> is the starting point</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𝑖</m:t>
                        </m:r>
                      </m:sup>
                    </m:sSubSup>
                  </m:oMath>
                </a14:m>
                <a:r>
                  <a:rPr lang="en-US" dirty="0"/>
                  <a:t> is the velocity magnitude from </a:t>
                </a:r>
                <a:r>
                  <a:rPr lang="en-US" dirty="0" err="1"/>
                  <a:t>RoNIN</a:t>
                </a:r>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𝜃</m:t>
                        </m:r>
                      </m:e>
                      <m:sub>
                        <m:r>
                          <a:rPr lang="en-US" b="0" i="1" smtClean="0">
                            <a:latin typeface="Cambria Math" panose="02040503050406030204" pitchFamily="18" charset="0"/>
                          </a:rPr>
                          <m:t>𝑡</m:t>
                        </m:r>
                      </m:sub>
                      <m:sup>
                        <m:r>
                          <a:rPr lang="en-US" b="0" i="1" smtClean="0">
                            <a:latin typeface="Cambria Math" panose="02040503050406030204" pitchFamily="18" charset="0"/>
                          </a:rPr>
                          <m:t>𝑖</m:t>
                        </m:r>
                      </m:sup>
                    </m:sSubSup>
                  </m:oMath>
                </a14:m>
                <a:r>
                  <a:rPr lang="en-US" dirty="0"/>
                  <a:t> is the heading direction angle from </a:t>
                </a:r>
                <a:r>
                  <a:rPr lang="en-US" dirty="0" err="1"/>
                  <a:t>RoNIN</a:t>
                </a:r>
                <a:endParaRPr lang="en-US" dirty="0"/>
              </a:p>
              <a:p>
                <a14:m>
                  <m:oMath xmlns:m="http://schemas.openxmlformats.org/officeDocument/2006/math">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𝜃</m:t>
                        </m:r>
                      </m:e>
                      <m:sub>
                        <m:r>
                          <a:rPr lang="en-US" b="0" i="1" smtClean="0">
                            <a:latin typeface="Cambria Math" panose="02040503050406030204" pitchFamily="18" charset="0"/>
                          </a:rPr>
                          <m:t>𝑡</m:t>
                        </m:r>
                      </m:sub>
                      <m:sup>
                        <m:r>
                          <a:rPr lang="en-US" b="0" i="1" smtClean="0">
                            <a:latin typeface="Cambria Math" panose="02040503050406030204" pitchFamily="18" charset="0"/>
                          </a:rPr>
                          <m:t>𝑖</m:t>
                        </m:r>
                      </m:sup>
                    </m:sSubSup>
                  </m:oMath>
                </a14:m>
                <a:r>
                  <a:rPr lang="en-US" dirty="0"/>
                  <a:t> is the angle correction value</a:t>
                </a:r>
              </a:p>
            </p:txBody>
          </p:sp>
        </mc:Choice>
        <mc:Fallback xmlns="">
          <p:sp>
            <p:nvSpPr>
              <p:cNvPr id="7" name="TextBox 6">
                <a:extLst>
                  <a:ext uri="{FF2B5EF4-FFF2-40B4-BE49-F238E27FC236}">
                    <a16:creationId xmlns:a16="http://schemas.microsoft.com/office/drawing/2014/main" id="{46914413-B2A3-4748-B5CF-197D6117668E}"/>
                  </a:ext>
                </a:extLst>
              </p:cNvPr>
              <p:cNvSpPr txBox="1">
                <a:spLocks noRot="1" noChangeAspect="1" noMove="1" noResize="1" noEditPoints="1" noAdjustHandles="1" noChangeArrowheads="1" noChangeShapeType="1" noTextEdit="1"/>
              </p:cNvSpPr>
              <p:nvPr/>
            </p:nvSpPr>
            <p:spPr>
              <a:xfrm>
                <a:off x="2222500" y="4661409"/>
                <a:ext cx="4380366" cy="1589538"/>
              </a:xfrm>
              <a:prstGeom prst="rect">
                <a:avLst/>
              </a:prstGeom>
              <a:blipFill>
                <a:blip r:embed="rId4"/>
                <a:stretch>
                  <a:fillRect t="-794" r="-290" b="-47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00D6A39-9302-3A48-A6DE-679076135B39}"/>
              </a:ext>
            </a:extLst>
          </p:cNvPr>
          <p:cNvSpPr txBox="1"/>
          <p:nvPr/>
        </p:nvSpPr>
        <p:spPr>
          <a:xfrm>
            <a:off x="1340285" y="3811519"/>
            <a:ext cx="837280" cy="369332"/>
          </a:xfrm>
          <a:prstGeom prst="rect">
            <a:avLst/>
          </a:prstGeom>
          <a:noFill/>
        </p:spPr>
        <p:txBody>
          <a:bodyPr wrap="none" rtlCol="0">
            <a:spAutoFit/>
          </a:bodyPr>
          <a:lstStyle/>
          <a:p>
            <a:r>
              <a:rPr lang="en-US" dirty="0"/>
              <a:t>where,</a:t>
            </a:r>
          </a:p>
        </p:txBody>
      </p:sp>
    </p:spTree>
    <p:extLst>
      <p:ext uri="{BB962C8B-B14F-4D97-AF65-F5344CB8AC3E}">
        <p14:creationId xmlns:p14="http://schemas.microsoft.com/office/powerpoint/2010/main" val="245462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3CF519-1878-1F40-ACF0-1442507C54A6}"/>
              </a:ext>
            </a:extLst>
          </p:cNvPr>
          <p:cNvPicPr>
            <a:picLocks noChangeAspect="1"/>
          </p:cNvPicPr>
          <p:nvPr/>
        </p:nvPicPr>
        <p:blipFill>
          <a:blip r:embed="rId2"/>
          <a:stretch>
            <a:fillRect/>
          </a:stretch>
        </p:blipFill>
        <p:spPr>
          <a:xfrm>
            <a:off x="0" y="1923931"/>
            <a:ext cx="12192000" cy="3010137"/>
          </a:xfrm>
          <a:prstGeom prst="rect">
            <a:avLst/>
          </a:prstGeom>
        </p:spPr>
      </p:pic>
      <p:sp>
        <p:nvSpPr>
          <p:cNvPr id="2" name="Title 1">
            <a:extLst>
              <a:ext uri="{FF2B5EF4-FFF2-40B4-BE49-F238E27FC236}">
                <a16:creationId xmlns:a16="http://schemas.microsoft.com/office/drawing/2014/main" id="{D10FA570-1556-B743-B342-70EB147E80E5}"/>
              </a:ext>
            </a:extLst>
          </p:cNvPr>
          <p:cNvSpPr>
            <a:spLocks noGrp="1"/>
          </p:cNvSpPr>
          <p:nvPr>
            <p:ph type="title"/>
          </p:nvPr>
        </p:nvSpPr>
        <p:spPr/>
        <p:txBody>
          <a:bodyPr/>
          <a:lstStyle/>
          <a:p>
            <a:r>
              <a:rPr lang="en-US" dirty="0"/>
              <a:t>Intra Bundle Adjustment</a:t>
            </a:r>
          </a:p>
        </p:txBody>
      </p:sp>
      <p:sp>
        <p:nvSpPr>
          <p:cNvPr id="4" name="Slide Number Placeholder 3">
            <a:extLst>
              <a:ext uri="{FF2B5EF4-FFF2-40B4-BE49-F238E27FC236}">
                <a16:creationId xmlns:a16="http://schemas.microsoft.com/office/drawing/2014/main" id="{47E09D4A-86C5-354F-9074-8148E459B4FC}"/>
              </a:ext>
            </a:extLst>
          </p:cNvPr>
          <p:cNvSpPr>
            <a:spLocks noGrp="1"/>
          </p:cNvSpPr>
          <p:nvPr>
            <p:ph type="sldNum" sz="quarter" idx="12"/>
          </p:nvPr>
        </p:nvSpPr>
        <p:spPr/>
        <p:txBody>
          <a:bodyPr/>
          <a:lstStyle/>
          <a:p>
            <a:fld id="{2FBACADE-A47A-A744-A47F-580ED2BB214D}" type="slidenum">
              <a:rPr lang="en-US" smtClean="0"/>
              <a:t>25</a:t>
            </a:fld>
            <a:endParaRPr lang="en-US"/>
          </a:p>
        </p:txBody>
      </p:sp>
    </p:spTree>
    <p:extLst>
      <p:ext uri="{BB962C8B-B14F-4D97-AF65-F5344CB8AC3E}">
        <p14:creationId xmlns:p14="http://schemas.microsoft.com/office/powerpoint/2010/main" val="2677157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1531-262C-684D-8D0E-30485029BCFE}"/>
              </a:ext>
            </a:extLst>
          </p:cNvPr>
          <p:cNvSpPr>
            <a:spLocks noGrp="1"/>
          </p:cNvSpPr>
          <p:nvPr>
            <p:ph type="title"/>
          </p:nvPr>
        </p:nvSpPr>
        <p:spPr>
          <a:xfrm>
            <a:off x="838199" y="84053"/>
            <a:ext cx="10515600" cy="1325563"/>
          </a:xfrm>
        </p:spPr>
        <p:txBody>
          <a:bodyPr/>
          <a:lstStyle/>
          <a:p>
            <a:r>
              <a:rPr lang="en-US" dirty="0"/>
              <a:t>Inter Bundle Adjustment</a:t>
            </a:r>
          </a:p>
        </p:txBody>
      </p:sp>
      <p:sp>
        <p:nvSpPr>
          <p:cNvPr id="4" name="Slide Number Placeholder 3">
            <a:extLst>
              <a:ext uri="{FF2B5EF4-FFF2-40B4-BE49-F238E27FC236}">
                <a16:creationId xmlns:a16="http://schemas.microsoft.com/office/drawing/2014/main" id="{E2B54660-7869-734A-921F-512184466B3F}"/>
              </a:ext>
            </a:extLst>
          </p:cNvPr>
          <p:cNvSpPr>
            <a:spLocks noGrp="1"/>
          </p:cNvSpPr>
          <p:nvPr>
            <p:ph type="sldNum" sz="quarter" idx="12"/>
          </p:nvPr>
        </p:nvSpPr>
        <p:spPr/>
        <p:txBody>
          <a:bodyPr/>
          <a:lstStyle/>
          <a:p>
            <a:fld id="{2FBACADE-A47A-A744-A47F-580ED2BB214D}" type="slidenum">
              <a:rPr lang="en-US" smtClean="0"/>
              <a:t>26</a:t>
            </a:fld>
            <a:endParaRPr lang="en-US"/>
          </a:p>
        </p:txBody>
      </p:sp>
      <p:pic>
        <p:nvPicPr>
          <p:cNvPr id="7" name="Picture 6">
            <a:extLst>
              <a:ext uri="{FF2B5EF4-FFF2-40B4-BE49-F238E27FC236}">
                <a16:creationId xmlns:a16="http://schemas.microsoft.com/office/drawing/2014/main" id="{A7DA7B97-37D3-D540-A498-D83B32E1A226}"/>
              </a:ext>
            </a:extLst>
          </p:cNvPr>
          <p:cNvPicPr>
            <a:picLocks noChangeAspect="1"/>
          </p:cNvPicPr>
          <p:nvPr/>
        </p:nvPicPr>
        <p:blipFill>
          <a:blip r:embed="rId2"/>
          <a:stretch>
            <a:fillRect/>
          </a:stretch>
        </p:blipFill>
        <p:spPr>
          <a:xfrm>
            <a:off x="616145" y="1477745"/>
            <a:ext cx="10959709" cy="4742347"/>
          </a:xfrm>
          <a:prstGeom prst="rect">
            <a:avLst/>
          </a:prstGeom>
        </p:spPr>
      </p:pic>
      <p:sp>
        <p:nvSpPr>
          <p:cNvPr id="10" name="Oval 9">
            <a:extLst>
              <a:ext uri="{FF2B5EF4-FFF2-40B4-BE49-F238E27FC236}">
                <a16:creationId xmlns:a16="http://schemas.microsoft.com/office/drawing/2014/main" id="{619095FA-2A86-784A-BB02-EA1ED2810FB6}"/>
              </a:ext>
            </a:extLst>
          </p:cNvPr>
          <p:cNvSpPr/>
          <p:nvPr/>
        </p:nvSpPr>
        <p:spPr>
          <a:xfrm>
            <a:off x="8865669" y="1617070"/>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244A56-AD57-9249-B271-68064123367B}"/>
              </a:ext>
            </a:extLst>
          </p:cNvPr>
          <p:cNvSpPr/>
          <p:nvPr/>
        </p:nvSpPr>
        <p:spPr>
          <a:xfrm>
            <a:off x="9631845" y="2800566"/>
            <a:ext cx="1250482" cy="818831"/>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FBBB26-1134-2B4A-8918-B45D0AAE3B34}"/>
              </a:ext>
            </a:extLst>
          </p:cNvPr>
          <p:cNvSpPr/>
          <p:nvPr/>
        </p:nvSpPr>
        <p:spPr>
          <a:xfrm>
            <a:off x="4115666" y="1477745"/>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A17593-E71C-E040-B287-074DCDFE0BE8}"/>
              </a:ext>
            </a:extLst>
          </p:cNvPr>
          <p:cNvSpPr/>
          <p:nvPr/>
        </p:nvSpPr>
        <p:spPr>
          <a:xfrm>
            <a:off x="463463" y="1452068"/>
            <a:ext cx="6638795" cy="42842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1DBC16C0-0A86-6147-AE03-D8379B2CC0E5}"/>
              </a:ext>
            </a:extLst>
          </p:cNvPr>
          <p:cNvSpPr/>
          <p:nvPr/>
        </p:nvSpPr>
        <p:spPr>
          <a:xfrm>
            <a:off x="9490910" y="2951478"/>
            <a:ext cx="2358712" cy="278481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30855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56D8-0249-214C-A6A9-F61E3C4A785B}"/>
              </a:ext>
            </a:extLst>
          </p:cNvPr>
          <p:cNvSpPr>
            <a:spLocks noGrp="1"/>
          </p:cNvSpPr>
          <p:nvPr>
            <p:ph type="title"/>
          </p:nvPr>
        </p:nvSpPr>
        <p:spPr/>
        <p:txBody>
          <a:bodyPr/>
          <a:lstStyle/>
          <a:p>
            <a:r>
              <a:rPr lang="en-US" dirty="0"/>
              <a:t>Inter Bundle Adjustment</a:t>
            </a:r>
          </a:p>
        </p:txBody>
      </p:sp>
      <p:sp>
        <p:nvSpPr>
          <p:cNvPr id="3" name="Content Placeholder 2">
            <a:extLst>
              <a:ext uri="{FF2B5EF4-FFF2-40B4-BE49-F238E27FC236}">
                <a16:creationId xmlns:a16="http://schemas.microsoft.com/office/drawing/2014/main" id="{9A3C8C4C-F211-E94F-8E73-50F3E340D775}"/>
              </a:ext>
            </a:extLst>
          </p:cNvPr>
          <p:cNvSpPr>
            <a:spLocks noGrp="1"/>
          </p:cNvSpPr>
          <p:nvPr>
            <p:ph idx="1"/>
          </p:nvPr>
        </p:nvSpPr>
        <p:spPr/>
        <p:txBody>
          <a:bodyPr/>
          <a:lstStyle/>
          <a:p>
            <a:r>
              <a:rPr lang="en-US" dirty="0"/>
              <a:t>Non-linear least square optimization</a:t>
            </a:r>
          </a:p>
          <a:p>
            <a:endParaRPr lang="en-US" dirty="0"/>
          </a:p>
          <a:p>
            <a:r>
              <a:rPr lang="en-US" dirty="0"/>
              <a:t>Three terms:</a:t>
            </a:r>
          </a:p>
          <a:p>
            <a:pPr marL="514350" indent="-514350">
              <a:buAutoNum type="arabicPeriod"/>
            </a:pPr>
            <a:r>
              <a:rPr lang="en-US" dirty="0"/>
              <a:t>Spatial consistency term</a:t>
            </a:r>
          </a:p>
          <a:p>
            <a:pPr marL="514350" indent="-514350">
              <a:buAutoNum type="arabicPeriod"/>
            </a:pPr>
            <a:r>
              <a:rPr lang="en-US" dirty="0"/>
              <a:t>Smoothness term</a:t>
            </a:r>
          </a:p>
          <a:p>
            <a:pPr marL="514350" indent="-514350">
              <a:buAutoNum type="arabicPeriod"/>
            </a:pPr>
            <a:r>
              <a:rPr lang="en-US" dirty="0"/>
              <a:t>Stationary consistency term</a:t>
            </a:r>
          </a:p>
          <a:p>
            <a:pPr marL="514350" indent="-514350">
              <a:buAutoNum type="arabicPeriod"/>
            </a:pPr>
            <a:endParaRPr lang="en-US" dirty="0"/>
          </a:p>
          <a:p>
            <a:endParaRPr lang="en-US" dirty="0"/>
          </a:p>
        </p:txBody>
      </p:sp>
      <p:sp>
        <p:nvSpPr>
          <p:cNvPr id="4" name="Slide Number Placeholder 3">
            <a:extLst>
              <a:ext uri="{FF2B5EF4-FFF2-40B4-BE49-F238E27FC236}">
                <a16:creationId xmlns:a16="http://schemas.microsoft.com/office/drawing/2014/main" id="{1D0F8E64-117F-B143-AA36-A297D2F4A747}"/>
              </a:ext>
            </a:extLst>
          </p:cNvPr>
          <p:cNvSpPr>
            <a:spLocks noGrp="1"/>
          </p:cNvSpPr>
          <p:nvPr>
            <p:ph type="sldNum" sz="quarter" idx="12"/>
          </p:nvPr>
        </p:nvSpPr>
        <p:spPr/>
        <p:txBody>
          <a:bodyPr/>
          <a:lstStyle/>
          <a:p>
            <a:fld id="{2FBACADE-A47A-A744-A47F-580ED2BB214D}" type="slidenum">
              <a:rPr lang="en-US" smtClean="0"/>
              <a:t>27</a:t>
            </a:fld>
            <a:endParaRPr lang="en-US"/>
          </a:p>
        </p:txBody>
      </p:sp>
    </p:spTree>
    <p:extLst>
      <p:ext uri="{BB962C8B-B14F-4D97-AF65-F5344CB8AC3E}">
        <p14:creationId xmlns:p14="http://schemas.microsoft.com/office/powerpoint/2010/main" val="3033491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1531-262C-684D-8D0E-30485029BCFE}"/>
              </a:ext>
            </a:extLst>
          </p:cNvPr>
          <p:cNvSpPr>
            <a:spLocks noGrp="1"/>
          </p:cNvSpPr>
          <p:nvPr>
            <p:ph type="title"/>
          </p:nvPr>
        </p:nvSpPr>
        <p:spPr>
          <a:xfrm>
            <a:off x="838199" y="84053"/>
            <a:ext cx="10515600" cy="1325563"/>
          </a:xfrm>
        </p:spPr>
        <p:txBody>
          <a:bodyPr/>
          <a:lstStyle/>
          <a:p>
            <a:r>
              <a:rPr lang="en-US" dirty="0"/>
              <a:t>Iterative Refinement</a:t>
            </a:r>
          </a:p>
        </p:txBody>
      </p:sp>
      <p:sp>
        <p:nvSpPr>
          <p:cNvPr id="4" name="Slide Number Placeholder 3">
            <a:extLst>
              <a:ext uri="{FF2B5EF4-FFF2-40B4-BE49-F238E27FC236}">
                <a16:creationId xmlns:a16="http://schemas.microsoft.com/office/drawing/2014/main" id="{E2B54660-7869-734A-921F-512184466B3F}"/>
              </a:ext>
            </a:extLst>
          </p:cNvPr>
          <p:cNvSpPr>
            <a:spLocks noGrp="1"/>
          </p:cNvSpPr>
          <p:nvPr>
            <p:ph type="sldNum" sz="quarter" idx="12"/>
          </p:nvPr>
        </p:nvSpPr>
        <p:spPr/>
        <p:txBody>
          <a:bodyPr/>
          <a:lstStyle/>
          <a:p>
            <a:fld id="{2FBACADE-A47A-A744-A47F-580ED2BB214D}" type="slidenum">
              <a:rPr lang="en-US" smtClean="0"/>
              <a:t>28</a:t>
            </a:fld>
            <a:endParaRPr lang="en-US"/>
          </a:p>
        </p:txBody>
      </p:sp>
      <p:pic>
        <p:nvPicPr>
          <p:cNvPr id="7" name="Picture 6">
            <a:extLst>
              <a:ext uri="{FF2B5EF4-FFF2-40B4-BE49-F238E27FC236}">
                <a16:creationId xmlns:a16="http://schemas.microsoft.com/office/drawing/2014/main" id="{A7DA7B97-37D3-D540-A498-D83B32E1A226}"/>
              </a:ext>
            </a:extLst>
          </p:cNvPr>
          <p:cNvPicPr>
            <a:picLocks noChangeAspect="1"/>
          </p:cNvPicPr>
          <p:nvPr/>
        </p:nvPicPr>
        <p:blipFill>
          <a:blip r:embed="rId2"/>
          <a:stretch>
            <a:fillRect/>
          </a:stretch>
        </p:blipFill>
        <p:spPr>
          <a:xfrm>
            <a:off x="616145" y="1477745"/>
            <a:ext cx="10959709" cy="4742347"/>
          </a:xfrm>
          <a:prstGeom prst="rect">
            <a:avLst/>
          </a:prstGeom>
        </p:spPr>
      </p:pic>
      <p:sp>
        <p:nvSpPr>
          <p:cNvPr id="10" name="Oval 9">
            <a:extLst>
              <a:ext uri="{FF2B5EF4-FFF2-40B4-BE49-F238E27FC236}">
                <a16:creationId xmlns:a16="http://schemas.microsoft.com/office/drawing/2014/main" id="{619095FA-2A86-784A-BB02-EA1ED2810FB6}"/>
              </a:ext>
            </a:extLst>
          </p:cNvPr>
          <p:cNvSpPr/>
          <p:nvPr/>
        </p:nvSpPr>
        <p:spPr>
          <a:xfrm>
            <a:off x="8865669" y="1617070"/>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244A56-AD57-9249-B271-68064123367B}"/>
              </a:ext>
            </a:extLst>
          </p:cNvPr>
          <p:cNvSpPr/>
          <p:nvPr/>
        </p:nvSpPr>
        <p:spPr>
          <a:xfrm>
            <a:off x="9631845" y="2800566"/>
            <a:ext cx="1250482" cy="818831"/>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FBBB26-1134-2B4A-8918-B45D0AAE3B34}"/>
              </a:ext>
            </a:extLst>
          </p:cNvPr>
          <p:cNvSpPr/>
          <p:nvPr/>
        </p:nvSpPr>
        <p:spPr>
          <a:xfrm>
            <a:off x="4115666" y="1477745"/>
            <a:ext cx="1250482" cy="818832"/>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A17593-E71C-E040-B287-074DCDFE0BE8}"/>
              </a:ext>
            </a:extLst>
          </p:cNvPr>
          <p:cNvSpPr/>
          <p:nvPr/>
        </p:nvSpPr>
        <p:spPr>
          <a:xfrm>
            <a:off x="463464" y="1452068"/>
            <a:ext cx="9319364" cy="42842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53076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a:extLst>
              <a:ext uri="{FF2B5EF4-FFF2-40B4-BE49-F238E27FC236}">
                <a16:creationId xmlns:a16="http://schemas.microsoft.com/office/drawing/2014/main" id="{D3342D5F-303D-104A-BC65-744CF441A494}"/>
              </a:ext>
            </a:extLst>
          </p:cNvPr>
          <p:cNvSpPr/>
          <p:nvPr/>
        </p:nvSpPr>
        <p:spPr>
          <a:xfrm>
            <a:off x="6150935" y="4463765"/>
            <a:ext cx="5202865" cy="1516412"/>
          </a:xfrm>
          <a:prstGeom prst="roundRect">
            <a:avLst>
              <a:gd name="adj" fmla="val 11743"/>
            </a:avLst>
          </a:prstGeom>
          <a:solidFill>
            <a:srgbClr val="507B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400" dirty="0"/>
              <a:t>Final bundle adjustment</a:t>
            </a:r>
            <a:endParaRPr lang="en-US" sz="2800" dirty="0"/>
          </a:p>
        </p:txBody>
      </p:sp>
      <p:sp>
        <p:nvSpPr>
          <p:cNvPr id="54" name="Rounded Rectangle 53">
            <a:extLst>
              <a:ext uri="{FF2B5EF4-FFF2-40B4-BE49-F238E27FC236}">
                <a16:creationId xmlns:a16="http://schemas.microsoft.com/office/drawing/2014/main" id="{740839A9-6850-2148-A497-668FDE3C8CB0}"/>
              </a:ext>
            </a:extLst>
          </p:cNvPr>
          <p:cNvSpPr/>
          <p:nvPr/>
        </p:nvSpPr>
        <p:spPr>
          <a:xfrm>
            <a:off x="6087733" y="1618489"/>
            <a:ext cx="5266067" cy="2434847"/>
          </a:xfrm>
          <a:prstGeom prst="roundRect">
            <a:avLst>
              <a:gd name="adj" fmla="val 11743"/>
            </a:avLst>
          </a:prstGeom>
          <a:solidFill>
            <a:srgbClr val="507BA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400" dirty="0"/>
              <a:t>Weight network</a:t>
            </a:r>
            <a:endParaRPr lang="en-US" sz="2800" dirty="0"/>
          </a:p>
        </p:txBody>
      </p:sp>
      <p:graphicFrame>
        <p:nvGraphicFramePr>
          <p:cNvPr id="33" name="Table 33">
            <a:extLst>
              <a:ext uri="{FF2B5EF4-FFF2-40B4-BE49-F238E27FC236}">
                <a16:creationId xmlns:a16="http://schemas.microsoft.com/office/drawing/2014/main" id="{FC4EB791-D5A9-CA45-A493-3BCF6BA7125E}"/>
              </a:ext>
            </a:extLst>
          </p:cNvPr>
          <p:cNvGraphicFramePr>
            <a:graphicFrameLocks noGrp="1"/>
          </p:cNvGraphicFramePr>
          <p:nvPr>
            <p:extLst>
              <p:ext uri="{D42A27DB-BD31-4B8C-83A1-F6EECF244321}">
                <p14:modId xmlns:p14="http://schemas.microsoft.com/office/powerpoint/2010/main" val="11441116"/>
              </p:ext>
            </p:extLst>
          </p:nvPr>
        </p:nvGraphicFramePr>
        <p:xfrm>
          <a:off x="6885361" y="2195276"/>
          <a:ext cx="919262" cy="1112520"/>
        </p:xfrm>
        <a:graphic>
          <a:graphicData uri="http://schemas.openxmlformats.org/drawingml/2006/table">
            <a:tbl>
              <a:tblPr firstRow="1" bandRow="1">
                <a:tableStyleId>{5940675A-B579-460E-94D1-54222C63F5DA}</a:tableStyleId>
              </a:tblPr>
              <a:tblGrid>
                <a:gridCol w="919262">
                  <a:extLst>
                    <a:ext uri="{9D8B030D-6E8A-4147-A177-3AD203B41FA5}">
                      <a16:colId xmlns:a16="http://schemas.microsoft.com/office/drawing/2014/main" val="1947762587"/>
                    </a:ext>
                  </a:extLst>
                </a:gridCol>
              </a:tblGrid>
              <a:tr h="370840">
                <a:tc>
                  <a:txBody>
                    <a:bodyPr/>
                    <a:lstStyle/>
                    <a:p>
                      <a:endParaRPr lang="en-US"/>
                    </a:p>
                  </a:txBody>
                  <a:tcPr/>
                </a:tc>
                <a:extLst>
                  <a:ext uri="{0D108BD9-81ED-4DB2-BD59-A6C34878D82A}">
                    <a16:rowId xmlns:a16="http://schemas.microsoft.com/office/drawing/2014/main" val="3421493821"/>
                  </a:ext>
                </a:extLst>
              </a:tr>
              <a:tr h="370840">
                <a:tc>
                  <a:txBody>
                    <a:bodyPr/>
                    <a:lstStyle/>
                    <a:p>
                      <a:endParaRPr lang="en-US" dirty="0"/>
                    </a:p>
                  </a:txBody>
                  <a:tcPr/>
                </a:tc>
                <a:extLst>
                  <a:ext uri="{0D108BD9-81ED-4DB2-BD59-A6C34878D82A}">
                    <a16:rowId xmlns:a16="http://schemas.microsoft.com/office/drawing/2014/main" val="3787023890"/>
                  </a:ext>
                </a:extLst>
              </a:tr>
              <a:tr h="370840">
                <a:tc>
                  <a:txBody>
                    <a:bodyPr/>
                    <a:lstStyle/>
                    <a:p>
                      <a:endParaRPr lang="en-US" dirty="0"/>
                    </a:p>
                  </a:txBody>
                  <a:tcPr/>
                </a:tc>
                <a:extLst>
                  <a:ext uri="{0D108BD9-81ED-4DB2-BD59-A6C34878D82A}">
                    <a16:rowId xmlns:a16="http://schemas.microsoft.com/office/drawing/2014/main" val="1937341646"/>
                  </a:ext>
                </a:extLst>
              </a:tr>
            </a:tbl>
          </a:graphicData>
        </a:graphic>
      </p:graphicFrame>
      <p:sp>
        <p:nvSpPr>
          <p:cNvPr id="2" name="Title 1">
            <a:extLst>
              <a:ext uri="{FF2B5EF4-FFF2-40B4-BE49-F238E27FC236}">
                <a16:creationId xmlns:a16="http://schemas.microsoft.com/office/drawing/2014/main" id="{3A23926B-F321-FB42-8579-806C812B63E6}"/>
              </a:ext>
            </a:extLst>
          </p:cNvPr>
          <p:cNvSpPr>
            <a:spLocks noGrp="1"/>
          </p:cNvSpPr>
          <p:nvPr>
            <p:ph type="title"/>
          </p:nvPr>
        </p:nvSpPr>
        <p:spPr/>
        <p:txBody>
          <a:bodyPr/>
          <a:lstStyle/>
          <a:p>
            <a:r>
              <a:rPr lang="en-US" dirty="0"/>
              <a:t>Iterative Refinement</a:t>
            </a:r>
          </a:p>
        </p:txBody>
      </p:sp>
      <p:sp>
        <p:nvSpPr>
          <p:cNvPr id="4" name="Slide Number Placeholder 3">
            <a:extLst>
              <a:ext uri="{FF2B5EF4-FFF2-40B4-BE49-F238E27FC236}">
                <a16:creationId xmlns:a16="http://schemas.microsoft.com/office/drawing/2014/main" id="{CE2C9865-B9A3-A745-87D6-F5400E43D853}"/>
              </a:ext>
            </a:extLst>
          </p:cNvPr>
          <p:cNvSpPr>
            <a:spLocks noGrp="1"/>
          </p:cNvSpPr>
          <p:nvPr>
            <p:ph type="sldNum" sz="quarter" idx="12"/>
          </p:nvPr>
        </p:nvSpPr>
        <p:spPr/>
        <p:txBody>
          <a:bodyPr/>
          <a:lstStyle/>
          <a:p>
            <a:fld id="{2FBACADE-A47A-A744-A47F-580ED2BB214D}" type="slidenum">
              <a:rPr lang="en-US" smtClean="0"/>
              <a:t>29</a:t>
            </a:fld>
            <a:endParaRPr lang="en-US"/>
          </a:p>
        </p:txBody>
      </p:sp>
      <p:pic>
        <p:nvPicPr>
          <p:cNvPr id="7" name="Picture 6">
            <a:extLst>
              <a:ext uri="{FF2B5EF4-FFF2-40B4-BE49-F238E27FC236}">
                <a16:creationId xmlns:a16="http://schemas.microsoft.com/office/drawing/2014/main" id="{A422F884-80A2-2645-BD47-6250E869706B}"/>
              </a:ext>
            </a:extLst>
          </p:cNvPr>
          <p:cNvPicPr>
            <a:picLocks noChangeAspect="1"/>
          </p:cNvPicPr>
          <p:nvPr/>
        </p:nvPicPr>
        <p:blipFill>
          <a:blip r:embed="rId2"/>
          <a:stretch>
            <a:fillRect/>
          </a:stretch>
        </p:blipFill>
        <p:spPr>
          <a:xfrm>
            <a:off x="711200" y="1764791"/>
            <a:ext cx="4424173" cy="4094893"/>
          </a:xfrm>
          <a:prstGeom prst="rect">
            <a:avLst/>
          </a:prstGeom>
        </p:spPr>
      </p:pic>
      <p:sp>
        <p:nvSpPr>
          <p:cNvPr id="8" name="Oval 7">
            <a:extLst>
              <a:ext uri="{FF2B5EF4-FFF2-40B4-BE49-F238E27FC236}">
                <a16:creationId xmlns:a16="http://schemas.microsoft.com/office/drawing/2014/main" id="{79CB1D19-55C1-BE45-AA72-D9F2B9EE2B03}"/>
              </a:ext>
            </a:extLst>
          </p:cNvPr>
          <p:cNvSpPr/>
          <p:nvPr/>
        </p:nvSpPr>
        <p:spPr>
          <a:xfrm>
            <a:off x="3099816" y="3760728"/>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65C4CE15-D8F8-D14F-A7B1-973C874E1647}"/>
              </a:ext>
            </a:extLst>
          </p:cNvPr>
          <p:cNvSpPr/>
          <p:nvPr/>
        </p:nvSpPr>
        <p:spPr>
          <a:xfrm>
            <a:off x="2731662" y="3693308"/>
            <a:ext cx="219600" cy="219600"/>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9C484C-C2BB-814E-98C8-12D67A527DC4}"/>
              </a:ext>
            </a:extLst>
          </p:cNvPr>
          <p:cNvSpPr/>
          <p:nvPr/>
        </p:nvSpPr>
        <p:spPr>
          <a:xfrm>
            <a:off x="3506652" y="3870456"/>
            <a:ext cx="219600" cy="219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E7FC4FE-51F7-5144-8BE6-EA445CA91674}"/>
              </a:ext>
            </a:extLst>
          </p:cNvPr>
          <p:cNvSpPr/>
          <p:nvPr/>
        </p:nvSpPr>
        <p:spPr>
          <a:xfrm>
            <a:off x="3090672" y="4060076"/>
            <a:ext cx="219456" cy="21960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487D7E-8FAB-4842-8550-3D09EF1157DB}"/>
              </a:ext>
            </a:extLst>
          </p:cNvPr>
          <p:cNvSpPr/>
          <p:nvPr/>
        </p:nvSpPr>
        <p:spPr>
          <a:xfrm>
            <a:off x="7412736" y="2276352"/>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0F9C5E-F831-5246-B8DD-38FE8C470054}"/>
              </a:ext>
            </a:extLst>
          </p:cNvPr>
          <p:cNvSpPr/>
          <p:nvPr/>
        </p:nvSpPr>
        <p:spPr>
          <a:xfrm>
            <a:off x="7078908" y="2276352"/>
            <a:ext cx="219600" cy="219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E269B2DD-3AA6-514F-A73E-992441E46CEE}"/>
              </a:ext>
            </a:extLst>
          </p:cNvPr>
          <p:cNvSpPr/>
          <p:nvPr/>
        </p:nvSpPr>
        <p:spPr>
          <a:xfrm>
            <a:off x="7079052" y="2612276"/>
            <a:ext cx="219456" cy="21960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F446E7F8-B544-7842-A273-677E3A244237}"/>
              </a:ext>
            </a:extLst>
          </p:cNvPr>
          <p:cNvSpPr/>
          <p:nvPr/>
        </p:nvSpPr>
        <p:spPr>
          <a:xfrm>
            <a:off x="7072450" y="2999294"/>
            <a:ext cx="219600" cy="219600"/>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260CD8-F202-C444-9544-F09AEE15E6AB}"/>
              </a:ext>
            </a:extLst>
          </p:cNvPr>
          <p:cNvSpPr/>
          <p:nvPr/>
        </p:nvSpPr>
        <p:spPr>
          <a:xfrm>
            <a:off x="7412736" y="2621564"/>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F0729A-98FC-0C4B-B6FD-8625BE32D97F}"/>
              </a:ext>
            </a:extLst>
          </p:cNvPr>
          <p:cNvSpPr/>
          <p:nvPr/>
        </p:nvSpPr>
        <p:spPr>
          <a:xfrm>
            <a:off x="7412736" y="2999294"/>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Icon&#10;&#10;Description automatically generated">
            <a:extLst>
              <a:ext uri="{FF2B5EF4-FFF2-40B4-BE49-F238E27FC236}">
                <a16:creationId xmlns:a16="http://schemas.microsoft.com/office/drawing/2014/main" id="{27FF17DC-B75C-1A49-80AA-A2BBC5C751A5}"/>
              </a:ext>
            </a:extLst>
          </p:cNvPr>
          <p:cNvPicPr>
            <a:picLocks noChangeAspect="1"/>
          </p:cNvPicPr>
          <p:nvPr/>
        </p:nvPicPr>
        <p:blipFill>
          <a:blip r:embed="rId3"/>
          <a:stretch>
            <a:fillRect/>
          </a:stretch>
        </p:blipFill>
        <p:spPr>
          <a:xfrm>
            <a:off x="8341142" y="2243024"/>
            <a:ext cx="1017024" cy="1017024"/>
          </a:xfrm>
          <a:prstGeom prst="rect">
            <a:avLst/>
          </a:prstGeom>
        </p:spPr>
      </p:pic>
      <p:sp>
        <p:nvSpPr>
          <p:cNvPr id="23" name="Oval 22">
            <a:extLst>
              <a:ext uri="{FF2B5EF4-FFF2-40B4-BE49-F238E27FC236}">
                <a16:creationId xmlns:a16="http://schemas.microsoft.com/office/drawing/2014/main" id="{C0D11509-9079-7A48-A078-165E246117A0}"/>
              </a:ext>
            </a:extLst>
          </p:cNvPr>
          <p:cNvSpPr/>
          <p:nvPr/>
        </p:nvSpPr>
        <p:spPr>
          <a:xfrm>
            <a:off x="1877007" y="6009216"/>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10EC431-E392-2941-AE24-0937EED35F72}"/>
              </a:ext>
            </a:extLst>
          </p:cNvPr>
          <p:cNvSpPr txBox="1"/>
          <p:nvPr/>
        </p:nvSpPr>
        <p:spPr>
          <a:xfrm>
            <a:off x="2192489" y="5950454"/>
            <a:ext cx="1126783" cy="369332"/>
          </a:xfrm>
          <a:prstGeom prst="rect">
            <a:avLst/>
          </a:prstGeom>
          <a:noFill/>
        </p:spPr>
        <p:txBody>
          <a:bodyPr wrap="none" rtlCol="0">
            <a:spAutoFit/>
          </a:bodyPr>
          <a:lstStyle/>
          <a:p>
            <a:r>
              <a:rPr lang="en-US" dirty="0"/>
              <a:t>Reference</a:t>
            </a:r>
          </a:p>
        </p:txBody>
      </p:sp>
      <p:sp>
        <p:nvSpPr>
          <p:cNvPr id="25" name="Triangle 24">
            <a:extLst>
              <a:ext uri="{FF2B5EF4-FFF2-40B4-BE49-F238E27FC236}">
                <a16:creationId xmlns:a16="http://schemas.microsoft.com/office/drawing/2014/main" id="{C345E8EA-7E0C-A441-835E-792069A4E8FD}"/>
              </a:ext>
            </a:extLst>
          </p:cNvPr>
          <p:cNvSpPr/>
          <p:nvPr/>
        </p:nvSpPr>
        <p:spPr>
          <a:xfrm>
            <a:off x="1217747" y="6377790"/>
            <a:ext cx="219600" cy="219600"/>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979C06-B70C-4347-80E4-B50AD4F7C3A6}"/>
              </a:ext>
            </a:extLst>
          </p:cNvPr>
          <p:cNvSpPr/>
          <p:nvPr/>
        </p:nvSpPr>
        <p:spPr>
          <a:xfrm>
            <a:off x="1877007" y="6378205"/>
            <a:ext cx="219600" cy="219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D2A9D283-23BD-774B-BB52-D0A2A87A97BA}"/>
              </a:ext>
            </a:extLst>
          </p:cNvPr>
          <p:cNvSpPr/>
          <p:nvPr/>
        </p:nvSpPr>
        <p:spPr>
          <a:xfrm>
            <a:off x="1547449" y="6377790"/>
            <a:ext cx="219456" cy="21960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9E5F612-CE5B-EA45-850B-281D63464EC1}"/>
              </a:ext>
            </a:extLst>
          </p:cNvPr>
          <p:cNvSpPr txBox="1"/>
          <p:nvPr/>
        </p:nvSpPr>
        <p:spPr>
          <a:xfrm>
            <a:off x="2168270" y="6302924"/>
            <a:ext cx="1927194" cy="369332"/>
          </a:xfrm>
          <a:prstGeom prst="rect">
            <a:avLst/>
          </a:prstGeom>
          <a:noFill/>
        </p:spPr>
        <p:txBody>
          <a:bodyPr wrap="none" rtlCol="0">
            <a:spAutoFit/>
          </a:bodyPr>
          <a:lstStyle/>
          <a:p>
            <a:r>
              <a:rPr lang="en-US" dirty="0"/>
              <a:t>Nearest Neighbors</a:t>
            </a:r>
          </a:p>
        </p:txBody>
      </p:sp>
      <p:graphicFrame>
        <p:nvGraphicFramePr>
          <p:cNvPr id="35" name="Table 33">
            <a:extLst>
              <a:ext uri="{FF2B5EF4-FFF2-40B4-BE49-F238E27FC236}">
                <a16:creationId xmlns:a16="http://schemas.microsoft.com/office/drawing/2014/main" id="{BFC6F69A-9629-2144-8231-2029594B51AA}"/>
              </a:ext>
            </a:extLst>
          </p:cNvPr>
          <p:cNvGraphicFramePr>
            <a:graphicFrameLocks noGrp="1"/>
          </p:cNvGraphicFramePr>
          <p:nvPr>
            <p:extLst>
              <p:ext uri="{D42A27DB-BD31-4B8C-83A1-F6EECF244321}">
                <p14:modId xmlns:p14="http://schemas.microsoft.com/office/powerpoint/2010/main" val="3583171532"/>
              </p:ext>
            </p:extLst>
          </p:nvPr>
        </p:nvGraphicFramePr>
        <p:xfrm>
          <a:off x="9876397" y="2175032"/>
          <a:ext cx="707207" cy="1112520"/>
        </p:xfrm>
        <a:graphic>
          <a:graphicData uri="http://schemas.openxmlformats.org/drawingml/2006/table">
            <a:tbl>
              <a:tblPr firstRow="1" bandRow="1">
                <a:tableStyleId>{5940675A-B579-460E-94D1-54222C63F5DA}</a:tableStyleId>
              </a:tblPr>
              <a:tblGrid>
                <a:gridCol w="707207">
                  <a:extLst>
                    <a:ext uri="{9D8B030D-6E8A-4147-A177-3AD203B41FA5}">
                      <a16:colId xmlns:a16="http://schemas.microsoft.com/office/drawing/2014/main" val="1947762587"/>
                    </a:ext>
                  </a:extLst>
                </a:gridCol>
              </a:tblGrid>
              <a:tr h="370840">
                <a:tc>
                  <a:txBody>
                    <a:bodyPr/>
                    <a:lstStyle/>
                    <a:p>
                      <a:pPr algn="ctr"/>
                      <a:r>
                        <a:rPr lang="en-US" dirty="0"/>
                        <a:t>0.2</a:t>
                      </a:r>
                    </a:p>
                  </a:txBody>
                  <a:tcPr/>
                </a:tc>
                <a:extLst>
                  <a:ext uri="{0D108BD9-81ED-4DB2-BD59-A6C34878D82A}">
                    <a16:rowId xmlns:a16="http://schemas.microsoft.com/office/drawing/2014/main" val="3421493821"/>
                  </a:ext>
                </a:extLst>
              </a:tr>
              <a:tr h="370840">
                <a:tc>
                  <a:txBody>
                    <a:bodyPr/>
                    <a:lstStyle/>
                    <a:p>
                      <a:pPr algn="ctr"/>
                      <a:r>
                        <a:rPr lang="en-US" dirty="0"/>
                        <a:t>0.3</a:t>
                      </a:r>
                    </a:p>
                  </a:txBody>
                  <a:tcPr/>
                </a:tc>
                <a:extLst>
                  <a:ext uri="{0D108BD9-81ED-4DB2-BD59-A6C34878D82A}">
                    <a16:rowId xmlns:a16="http://schemas.microsoft.com/office/drawing/2014/main" val="3787023890"/>
                  </a:ext>
                </a:extLst>
              </a:tr>
              <a:tr h="370840">
                <a:tc>
                  <a:txBody>
                    <a:bodyPr/>
                    <a:lstStyle/>
                    <a:p>
                      <a:pPr algn="ctr"/>
                      <a:r>
                        <a:rPr lang="en-US" dirty="0"/>
                        <a:t>0.5</a:t>
                      </a:r>
                    </a:p>
                  </a:txBody>
                  <a:tcPr/>
                </a:tc>
                <a:extLst>
                  <a:ext uri="{0D108BD9-81ED-4DB2-BD59-A6C34878D82A}">
                    <a16:rowId xmlns:a16="http://schemas.microsoft.com/office/drawing/2014/main" val="1937341646"/>
                  </a:ext>
                </a:extLst>
              </a:tr>
            </a:tbl>
          </a:graphicData>
        </a:graphic>
      </p:graphicFrame>
      <p:cxnSp>
        <p:nvCxnSpPr>
          <p:cNvPr id="38" name="Straight Arrow Connector 37">
            <a:extLst>
              <a:ext uri="{FF2B5EF4-FFF2-40B4-BE49-F238E27FC236}">
                <a16:creationId xmlns:a16="http://schemas.microsoft.com/office/drawing/2014/main" id="{4038203A-43CF-E343-8FED-CD75CFFB36DA}"/>
              </a:ext>
            </a:extLst>
          </p:cNvPr>
          <p:cNvCxnSpPr/>
          <p:nvPr/>
        </p:nvCxnSpPr>
        <p:spPr>
          <a:xfrm>
            <a:off x="7904698" y="2760680"/>
            <a:ext cx="512573" cy="0"/>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96182F-AE7B-1A41-9635-3D4046DCBE11}"/>
              </a:ext>
            </a:extLst>
          </p:cNvPr>
          <p:cNvCxnSpPr/>
          <p:nvPr/>
        </p:nvCxnSpPr>
        <p:spPr>
          <a:xfrm>
            <a:off x="9288490" y="2751536"/>
            <a:ext cx="512573" cy="0"/>
          </a:xfrm>
          <a:prstGeom prst="straightConnector1">
            <a:avLst/>
          </a:prstGeom>
          <a:ln w="50800">
            <a:solidFill>
              <a:schemeClr val="tx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ECA1855-940B-784B-869D-ADD4EAC4CED0}"/>
              </a:ext>
            </a:extLst>
          </p:cNvPr>
          <p:cNvSpPr txBox="1"/>
          <p:nvPr/>
        </p:nvSpPr>
        <p:spPr>
          <a:xfrm>
            <a:off x="6434399" y="3553325"/>
            <a:ext cx="1592295" cy="369332"/>
          </a:xfrm>
          <a:prstGeom prst="rect">
            <a:avLst/>
          </a:prstGeom>
          <a:noFill/>
        </p:spPr>
        <p:txBody>
          <a:bodyPr wrap="none" rtlCol="0">
            <a:spAutoFit/>
          </a:bodyPr>
          <a:lstStyle/>
          <a:p>
            <a:r>
              <a:rPr lang="en-US" dirty="0"/>
              <a:t>Training loss is:</a:t>
            </a:r>
          </a:p>
        </p:txBody>
      </p:sp>
      <p:sp>
        <p:nvSpPr>
          <p:cNvPr id="43" name="Oval 42">
            <a:extLst>
              <a:ext uri="{FF2B5EF4-FFF2-40B4-BE49-F238E27FC236}">
                <a16:creationId xmlns:a16="http://schemas.microsoft.com/office/drawing/2014/main" id="{8055EBCA-4BD1-9D42-B0F2-2502F4BFB0FA}"/>
              </a:ext>
            </a:extLst>
          </p:cNvPr>
          <p:cNvSpPr/>
          <p:nvPr/>
        </p:nvSpPr>
        <p:spPr>
          <a:xfrm>
            <a:off x="8097307" y="3628671"/>
            <a:ext cx="219456" cy="21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59195E6-825A-EE48-B7A6-5F538E59BFE0}"/>
              </a:ext>
            </a:extLst>
          </p:cNvPr>
          <p:cNvSpPr/>
          <p:nvPr/>
        </p:nvSpPr>
        <p:spPr>
          <a:xfrm>
            <a:off x="8978103" y="3628671"/>
            <a:ext cx="219600" cy="219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9783BCAF-ECB3-0741-9B96-26B14AF5F614}"/>
              </a:ext>
            </a:extLst>
          </p:cNvPr>
          <p:cNvSpPr/>
          <p:nvPr/>
        </p:nvSpPr>
        <p:spPr>
          <a:xfrm>
            <a:off x="9755342" y="3637540"/>
            <a:ext cx="219456" cy="21960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9AB57648-3154-B546-9616-42F0E45B802B}"/>
              </a:ext>
            </a:extLst>
          </p:cNvPr>
          <p:cNvSpPr/>
          <p:nvPr/>
        </p:nvSpPr>
        <p:spPr>
          <a:xfrm>
            <a:off x="10515173" y="3628527"/>
            <a:ext cx="219600" cy="219600"/>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E9F5720-1995-304E-9782-B67ADB27BC04}"/>
                  </a:ext>
                </a:extLst>
              </p:cNvPr>
              <p:cNvSpPr txBox="1"/>
              <p:nvPr/>
            </p:nvSpPr>
            <p:spPr>
              <a:xfrm>
                <a:off x="8249708" y="3560320"/>
                <a:ext cx="730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0.2</m:t>
                      </m:r>
                    </m:oMath>
                  </m:oMathPara>
                </a14:m>
                <a:endParaRPr lang="en-US" dirty="0"/>
              </a:p>
            </p:txBody>
          </p:sp>
        </mc:Choice>
        <mc:Fallback>
          <p:sp>
            <p:nvSpPr>
              <p:cNvPr id="42" name="TextBox 41">
                <a:extLst>
                  <a:ext uri="{FF2B5EF4-FFF2-40B4-BE49-F238E27FC236}">
                    <a16:creationId xmlns:a16="http://schemas.microsoft.com/office/drawing/2014/main" id="{6E9F5720-1995-304E-9782-B67ADB27BC04}"/>
                  </a:ext>
                </a:extLst>
              </p:cNvPr>
              <p:cNvSpPr txBox="1">
                <a:spLocks noRot="1" noChangeAspect="1" noMove="1" noResize="1" noEditPoints="1" noAdjustHandles="1" noChangeArrowheads="1" noChangeShapeType="1" noTextEdit="1"/>
              </p:cNvSpPr>
              <p:nvPr/>
            </p:nvSpPr>
            <p:spPr>
              <a:xfrm>
                <a:off x="8249708" y="3560320"/>
                <a:ext cx="730800" cy="369332"/>
              </a:xfrm>
              <a:prstGeom prst="rect">
                <a:avLst/>
              </a:prstGeom>
              <a:blipFill>
                <a:blip r:embed="rId4"/>
                <a:stretch>
                  <a:fillRect r="-6780" b="-1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ED5FA114-15D6-2949-8386-03E72E9560BB}"/>
              </a:ext>
            </a:extLst>
          </p:cNvPr>
          <p:cNvSpPr txBox="1"/>
          <p:nvPr/>
        </p:nvSpPr>
        <p:spPr>
          <a:xfrm>
            <a:off x="9169299" y="3553530"/>
            <a:ext cx="644728" cy="369332"/>
          </a:xfrm>
          <a:prstGeom prst="rect">
            <a:avLst/>
          </a:prstGeom>
          <a:noFill/>
        </p:spPr>
        <p:txBody>
          <a:bodyPr wrap="none" rtlCol="0">
            <a:spAutoFit/>
          </a:bodyPr>
          <a:lstStyle/>
          <a:p>
            <a:r>
              <a:rPr lang="en-US" dirty="0"/>
              <a:t>+ 0.3</a:t>
            </a:r>
          </a:p>
        </p:txBody>
      </p:sp>
      <p:sp>
        <p:nvSpPr>
          <p:cNvPr id="49" name="TextBox 48">
            <a:extLst>
              <a:ext uri="{FF2B5EF4-FFF2-40B4-BE49-F238E27FC236}">
                <a16:creationId xmlns:a16="http://schemas.microsoft.com/office/drawing/2014/main" id="{A90B408F-4CDF-3F47-ACFB-0381B18C87B0}"/>
              </a:ext>
            </a:extLst>
          </p:cNvPr>
          <p:cNvSpPr txBox="1"/>
          <p:nvPr/>
        </p:nvSpPr>
        <p:spPr>
          <a:xfrm>
            <a:off x="9926760" y="3560320"/>
            <a:ext cx="644728" cy="369332"/>
          </a:xfrm>
          <a:prstGeom prst="rect">
            <a:avLst/>
          </a:prstGeom>
          <a:noFill/>
        </p:spPr>
        <p:txBody>
          <a:bodyPr wrap="none" rtlCol="0">
            <a:spAutoFit/>
          </a:bodyPr>
          <a:lstStyle/>
          <a:p>
            <a:r>
              <a:rPr lang="en-US" dirty="0"/>
              <a:t>+ 0.5</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FC979E5-F4D9-164D-A191-81BF11739F66}"/>
                  </a:ext>
                </a:extLst>
              </p:cNvPr>
              <p:cNvSpPr txBox="1"/>
              <p:nvPr/>
            </p:nvSpPr>
            <p:spPr>
              <a:xfrm>
                <a:off x="7871445" y="3551961"/>
                <a:ext cx="3337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50" name="TextBox 49">
                <a:extLst>
                  <a:ext uri="{FF2B5EF4-FFF2-40B4-BE49-F238E27FC236}">
                    <a16:creationId xmlns:a16="http://schemas.microsoft.com/office/drawing/2014/main" id="{8FC979E5-F4D9-164D-A191-81BF11739F66}"/>
                  </a:ext>
                </a:extLst>
              </p:cNvPr>
              <p:cNvSpPr txBox="1">
                <a:spLocks noRot="1" noChangeAspect="1" noMove="1" noResize="1" noEditPoints="1" noAdjustHandles="1" noChangeArrowheads="1" noChangeShapeType="1" noTextEdit="1"/>
              </p:cNvSpPr>
              <p:nvPr/>
            </p:nvSpPr>
            <p:spPr>
              <a:xfrm>
                <a:off x="7871445" y="3551961"/>
                <a:ext cx="333745"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C93D1D2-E319-8043-ABF2-171F2C50DB36}"/>
                  </a:ext>
                </a:extLst>
              </p:cNvPr>
              <p:cNvSpPr txBox="1"/>
              <p:nvPr/>
            </p:nvSpPr>
            <p:spPr>
              <a:xfrm>
                <a:off x="10682395" y="3551961"/>
                <a:ext cx="537263"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p>
            </p:txBody>
          </p:sp>
        </mc:Choice>
        <mc:Fallback>
          <p:sp>
            <p:nvSpPr>
              <p:cNvPr id="51" name="TextBox 50">
                <a:extLst>
                  <a:ext uri="{FF2B5EF4-FFF2-40B4-BE49-F238E27FC236}">
                    <a16:creationId xmlns:a16="http://schemas.microsoft.com/office/drawing/2014/main" id="{BC93D1D2-E319-8043-ABF2-171F2C50DB36}"/>
                  </a:ext>
                </a:extLst>
              </p:cNvPr>
              <p:cNvSpPr txBox="1">
                <a:spLocks noRot="1" noChangeAspect="1" noMove="1" noResize="1" noEditPoints="1" noAdjustHandles="1" noChangeArrowheads="1" noChangeShapeType="1" noTextEdit="1"/>
              </p:cNvSpPr>
              <p:nvPr/>
            </p:nvSpPr>
            <p:spPr>
              <a:xfrm>
                <a:off x="10682395" y="3551961"/>
                <a:ext cx="537263" cy="369332"/>
              </a:xfrm>
              <a:prstGeom prst="rect">
                <a:avLst/>
              </a:prstGeom>
              <a:blipFill>
                <a:blip r:embed="rId6"/>
                <a:stretch>
                  <a:fillRect l="-2273" b="-13333"/>
                </a:stretch>
              </a:blipFill>
            </p:spPr>
            <p:txBody>
              <a:bodyPr/>
              <a:lstStyle/>
              <a:p>
                <a:r>
                  <a:rPr lang="en-US">
                    <a:noFill/>
                  </a:rPr>
                  <a:t> </a:t>
                </a:r>
              </a:p>
            </p:txBody>
          </p:sp>
        </mc:Fallback>
      </mc:AlternateContent>
      <p:pic>
        <p:nvPicPr>
          <p:cNvPr id="52" name="Picture 51">
            <a:extLst>
              <a:ext uri="{FF2B5EF4-FFF2-40B4-BE49-F238E27FC236}">
                <a16:creationId xmlns:a16="http://schemas.microsoft.com/office/drawing/2014/main" id="{D49E6A20-1127-6040-9E94-C84715D57263}"/>
              </a:ext>
            </a:extLst>
          </p:cNvPr>
          <p:cNvPicPr>
            <a:picLocks noChangeAspect="1"/>
          </p:cNvPicPr>
          <p:nvPr/>
        </p:nvPicPr>
        <p:blipFill>
          <a:blip r:embed="rId7"/>
          <a:stretch>
            <a:fillRect/>
          </a:stretch>
        </p:blipFill>
        <p:spPr>
          <a:xfrm>
            <a:off x="6245297" y="4992531"/>
            <a:ext cx="4963866" cy="680530"/>
          </a:xfrm>
          <a:prstGeom prst="rect">
            <a:avLst/>
          </a:prstGeom>
        </p:spPr>
      </p:pic>
      <p:cxnSp>
        <p:nvCxnSpPr>
          <p:cNvPr id="59" name="Curved Connector 58">
            <a:extLst>
              <a:ext uri="{FF2B5EF4-FFF2-40B4-BE49-F238E27FC236}">
                <a16:creationId xmlns:a16="http://schemas.microsoft.com/office/drawing/2014/main" id="{3E274B70-B8A1-7947-BA93-CAE48A7C67FE}"/>
              </a:ext>
            </a:extLst>
          </p:cNvPr>
          <p:cNvCxnSpPr>
            <a:cxnSpLocks/>
            <a:stCxn id="54" idx="3"/>
            <a:endCxn id="55" idx="3"/>
          </p:cNvCxnSpPr>
          <p:nvPr/>
        </p:nvCxnSpPr>
        <p:spPr>
          <a:xfrm>
            <a:off x="11353800" y="2835913"/>
            <a:ext cx="12700" cy="2386058"/>
          </a:xfrm>
          <a:prstGeom prst="curvedConnector3">
            <a:avLst>
              <a:gd name="adj1" fmla="val 4608000"/>
            </a:avLst>
          </a:prstGeom>
          <a:ln w="635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C54B0BA6-8116-6645-B86D-281B76F2E330}"/>
              </a:ext>
            </a:extLst>
          </p:cNvPr>
          <p:cNvCxnSpPr>
            <a:cxnSpLocks/>
            <a:stCxn id="55" idx="1"/>
            <a:endCxn id="54" idx="1"/>
          </p:cNvCxnSpPr>
          <p:nvPr/>
        </p:nvCxnSpPr>
        <p:spPr>
          <a:xfrm rot="10800000">
            <a:off x="6087733" y="2835913"/>
            <a:ext cx="63202" cy="2386058"/>
          </a:xfrm>
          <a:prstGeom prst="curvedConnector3">
            <a:avLst>
              <a:gd name="adj1" fmla="val 982542"/>
            </a:avLst>
          </a:prstGeom>
          <a:ln w="635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0C52760-61CA-F944-832E-B3461CD79633}"/>
              </a:ext>
            </a:extLst>
          </p:cNvPr>
          <p:cNvSpPr/>
          <p:nvPr/>
        </p:nvSpPr>
        <p:spPr>
          <a:xfrm>
            <a:off x="875761" y="5294483"/>
            <a:ext cx="3996717"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They should be very close.</a:t>
            </a:r>
          </a:p>
        </p:txBody>
      </p:sp>
    </p:spTree>
    <p:extLst>
      <p:ext uri="{BB962C8B-B14F-4D97-AF65-F5344CB8AC3E}">
        <p14:creationId xmlns:p14="http://schemas.microsoft.com/office/powerpoint/2010/main" val="4933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p:cTn id="83" dur="500" fill="hold"/>
                                        <p:tgtEl>
                                          <p:spTgt spid="54"/>
                                        </p:tgtEl>
                                        <p:attrNameLst>
                                          <p:attrName>ppt_w</p:attrName>
                                        </p:attrNameLst>
                                      </p:cBhvr>
                                      <p:tavLst>
                                        <p:tav tm="0">
                                          <p:val>
                                            <p:fltVal val="0"/>
                                          </p:val>
                                        </p:tav>
                                        <p:tav tm="100000">
                                          <p:val>
                                            <p:strVal val="#ppt_w"/>
                                          </p:val>
                                        </p:tav>
                                      </p:tavLst>
                                    </p:anim>
                                    <p:anim calcmode="lin" valueType="num">
                                      <p:cBhvr>
                                        <p:cTn id="84" dur="500" fill="hold"/>
                                        <p:tgtEl>
                                          <p:spTgt spid="54"/>
                                        </p:tgtEl>
                                        <p:attrNameLst>
                                          <p:attrName>ppt_h</p:attrName>
                                        </p:attrNameLst>
                                      </p:cBhvr>
                                      <p:tavLst>
                                        <p:tav tm="0">
                                          <p:val>
                                            <p:fltVal val="0"/>
                                          </p:val>
                                        </p:tav>
                                        <p:tav tm="100000">
                                          <p:val>
                                            <p:strVal val="#ppt_h"/>
                                          </p:val>
                                        </p:tav>
                                      </p:tavLst>
                                    </p:anim>
                                    <p:animEffect transition="in" filter="fade">
                                      <p:cBhvr>
                                        <p:cTn id="85" dur="500"/>
                                        <p:tgtEl>
                                          <p:spTgt spid="5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 calcmode="lin" valueType="num">
                                      <p:cBhvr>
                                        <p:cTn id="88" dur="500" fill="hold"/>
                                        <p:tgtEl>
                                          <p:spTgt spid="55"/>
                                        </p:tgtEl>
                                        <p:attrNameLst>
                                          <p:attrName>ppt_w</p:attrName>
                                        </p:attrNameLst>
                                      </p:cBhvr>
                                      <p:tavLst>
                                        <p:tav tm="0">
                                          <p:val>
                                            <p:fltVal val="0"/>
                                          </p:val>
                                        </p:tav>
                                        <p:tav tm="100000">
                                          <p:val>
                                            <p:strVal val="#ppt_w"/>
                                          </p:val>
                                        </p:tav>
                                      </p:tavLst>
                                    </p:anim>
                                    <p:anim calcmode="lin" valueType="num">
                                      <p:cBhvr>
                                        <p:cTn id="89" dur="500" fill="hold"/>
                                        <p:tgtEl>
                                          <p:spTgt spid="55"/>
                                        </p:tgtEl>
                                        <p:attrNameLst>
                                          <p:attrName>ppt_h</p:attrName>
                                        </p:attrNameLst>
                                      </p:cBhvr>
                                      <p:tavLst>
                                        <p:tav tm="0">
                                          <p:val>
                                            <p:fltVal val="0"/>
                                          </p:val>
                                        </p:tav>
                                        <p:tav tm="100000">
                                          <p:val>
                                            <p:strVal val="#ppt_h"/>
                                          </p:val>
                                        </p:tav>
                                      </p:tavLst>
                                    </p:anim>
                                    <p:animEffect transition="in" filter="fade">
                                      <p:cBhvr>
                                        <p:cTn id="90" dur="500"/>
                                        <p:tgtEl>
                                          <p:spTgt spid="55"/>
                                        </p:tgtEl>
                                      </p:cBhvr>
                                    </p:animEffect>
                                  </p:childTnLst>
                                </p:cTn>
                              </p:par>
                              <p:par>
                                <p:cTn id="91" presetID="53" presetClass="entr" presetSubtype="16" fill="hold" nodeType="withEffect">
                                  <p:stCondLst>
                                    <p:cond delay="2000"/>
                                  </p:stCondLst>
                                  <p:childTnLst>
                                    <p:set>
                                      <p:cBhvr>
                                        <p:cTn id="92" dur="1" fill="hold">
                                          <p:stCondLst>
                                            <p:cond delay="0"/>
                                          </p:stCondLst>
                                        </p:cTn>
                                        <p:tgtEl>
                                          <p:spTgt spid="68"/>
                                        </p:tgtEl>
                                        <p:attrNameLst>
                                          <p:attrName>style.visibility</p:attrName>
                                        </p:attrNameLst>
                                      </p:cBhvr>
                                      <p:to>
                                        <p:strVal val="visible"/>
                                      </p:to>
                                    </p:set>
                                    <p:anim calcmode="lin" valueType="num">
                                      <p:cBhvr>
                                        <p:cTn id="93" dur="500" fill="hold"/>
                                        <p:tgtEl>
                                          <p:spTgt spid="68"/>
                                        </p:tgtEl>
                                        <p:attrNameLst>
                                          <p:attrName>ppt_w</p:attrName>
                                        </p:attrNameLst>
                                      </p:cBhvr>
                                      <p:tavLst>
                                        <p:tav tm="0">
                                          <p:val>
                                            <p:fltVal val="0"/>
                                          </p:val>
                                        </p:tav>
                                        <p:tav tm="100000">
                                          <p:val>
                                            <p:strVal val="#ppt_w"/>
                                          </p:val>
                                        </p:tav>
                                      </p:tavLst>
                                    </p:anim>
                                    <p:anim calcmode="lin" valueType="num">
                                      <p:cBhvr>
                                        <p:cTn id="94" dur="500" fill="hold"/>
                                        <p:tgtEl>
                                          <p:spTgt spid="68"/>
                                        </p:tgtEl>
                                        <p:attrNameLst>
                                          <p:attrName>ppt_h</p:attrName>
                                        </p:attrNameLst>
                                      </p:cBhvr>
                                      <p:tavLst>
                                        <p:tav tm="0">
                                          <p:val>
                                            <p:fltVal val="0"/>
                                          </p:val>
                                        </p:tav>
                                        <p:tav tm="100000">
                                          <p:val>
                                            <p:strVal val="#ppt_h"/>
                                          </p:val>
                                        </p:tav>
                                      </p:tavLst>
                                    </p:anim>
                                    <p:animEffect transition="in" filter="fade">
                                      <p:cBhvr>
                                        <p:cTn id="95" dur="500"/>
                                        <p:tgtEl>
                                          <p:spTgt spid="68"/>
                                        </p:tgtEl>
                                      </p:cBhvr>
                                    </p:animEffect>
                                  </p:childTnLst>
                                </p:cTn>
                              </p:par>
                              <p:par>
                                <p:cTn id="96" presetID="53" presetClass="entr" presetSubtype="16" fill="hold" nodeType="withEffect">
                                  <p:stCondLst>
                                    <p:cond delay="200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animEffect transition="in" filter="fade">
                                      <p:cBhvr>
                                        <p:cTn id="10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23" grpId="0" animBg="1"/>
      <p:bldP spid="22" grpId="0"/>
      <p:bldP spid="25" grpId="0" animBg="1"/>
      <p:bldP spid="26" grpId="0" animBg="1"/>
      <p:bldP spid="27" grpId="0" animBg="1"/>
      <p:bldP spid="31" grpId="0"/>
      <p:bldP spid="39" grpId="0"/>
      <p:bldP spid="43" grpId="0" animBg="1"/>
      <p:bldP spid="44" grpId="0" animBg="1"/>
      <p:bldP spid="45" grpId="0" animBg="1"/>
      <p:bldP spid="46" grpId="0" animBg="1"/>
      <p:bldP spid="42" grpId="0"/>
      <p:bldP spid="47" grpId="0"/>
      <p:bldP spid="49" grpId="0"/>
      <p:bldP spid="50" grpId="0"/>
      <p:bldP spid="51" grpId="0"/>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70EB-A789-C44B-A33C-07DC4EC38091}"/>
              </a:ext>
            </a:extLst>
          </p:cNvPr>
          <p:cNvSpPr>
            <a:spLocks noGrp="1"/>
          </p:cNvSpPr>
          <p:nvPr>
            <p:ph type="title"/>
          </p:nvPr>
        </p:nvSpPr>
        <p:spPr/>
        <p:txBody>
          <a:bodyPr/>
          <a:lstStyle/>
          <a:p>
            <a:endParaRPr lang="en-US"/>
          </a:p>
        </p:txBody>
      </p:sp>
      <p:pic>
        <p:nvPicPr>
          <p:cNvPr id="4" name="final_62180833d233980095171339_301284" descr="final_62180833d233980095171339_301284">
            <a:hlinkClick r:id="" action="ppaction://media"/>
            <a:extLst>
              <a:ext uri="{FF2B5EF4-FFF2-40B4-BE49-F238E27FC236}">
                <a16:creationId xmlns:a16="http://schemas.microsoft.com/office/drawing/2014/main" id="{D700F515-DA2A-554E-823B-8985E78374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28164" y="229201"/>
            <a:ext cx="11135672" cy="6263674"/>
          </a:xfrm>
        </p:spPr>
      </p:pic>
      <p:sp>
        <p:nvSpPr>
          <p:cNvPr id="5" name="Slide Number Placeholder 4">
            <a:extLst>
              <a:ext uri="{FF2B5EF4-FFF2-40B4-BE49-F238E27FC236}">
                <a16:creationId xmlns:a16="http://schemas.microsoft.com/office/drawing/2014/main" id="{0611A0C6-594A-C84D-945F-9D53DA6A5B22}"/>
              </a:ext>
            </a:extLst>
          </p:cNvPr>
          <p:cNvSpPr>
            <a:spLocks noGrp="1"/>
          </p:cNvSpPr>
          <p:nvPr>
            <p:ph type="sldNum" sz="quarter" idx="12"/>
          </p:nvPr>
        </p:nvSpPr>
        <p:spPr/>
        <p:txBody>
          <a:bodyPr/>
          <a:lstStyle/>
          <a:p>
            <a:fld id="{2FBACADE-A47A-A744-A47F-580ED2BB214D}" type="slidenum">
              <a:rPr lang="en-US" smtClean="0"/>
              <a:t>3</a:t>
            </a:fld>
            <a:endParaRPr lang="en-US"/>
          </a:p>
        </p:txBody>
      </p:sp>
    </p:spTree>
    <p:extLst>
      <p:ext uri="{BB962C8B-B14F-4D97-AF65-F5344CB8AC3E}">
        <p14:creationId xmlns:p14="http://schemas.microsoft.com/office/powerpoint/2010/main" val="27146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2CD-5128-844F-A962-A976451219E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878B07-D79E-BB47-A2D4-C5B969315DE4}"/>
              </a:ext>
            </a:extLst>
          </p:cNvPr>
          <p:cNvSpPr>
            <a:spLocks noGrp="1"/>
          </p:cNvSpPr>
          <p:nvPr>
            <p:ph idx="1"/>
          </p:nvPr>
        </p:nvSpPr>
        <p:spPr/>
        <p:txBody>
          <a:bodyPr/>
          <a:lstStyle/>
          <a:p>
            <a:r>
              <a:rPr lang="en-US" dirty="0">
                <a:solidFill>
                  <a:schemeClr val="tx2">
                    <a:lumMod val="75000"/>
                  </a:schemeClr>
                </a:solidFill>
              </a:rPr>
              <a:t>Background and related works</a:t>
            </a:r>
          </a:p>
          <a:p>
            <a:r>
              <a:rPr lang="en-US" dirty="0">
                <a:solidFill>
                  <a:schemeClr val="tx2">
                    <a:lumMod val="75000"/>
                  </a:schemeClr>
                </a:solidFill>
              </a:rPr>
              <a:t>Our approach</a:t>
            </a:r>
          </a:p>
          <a:p>
            <a:r>
              <a:rPr lang="en-US" dirty="0"/>
              <a:t>Experiments</a:t>
            </a:r>
          </a:p>
          <a:p>
            <a:r>
              <a:rPr lang="en-US" dirty="0">
                <a:solidFill>
                  <a:schemeClr val="tx2">
                    <a:lumMod val="75000"/>
                  </a:schemeClr>
                </a:solidFill>
              </a:rPr>
              <a:t>Other projects</a:t>
            </a:r>
          </a:p>
        </p:txBody>
      </p:sp>
      <p:sp>
        <p:nvSpPr>
          <p:cNvPr id="4" name="Slide Number Placeholder 3">
            <a:extLst>
              <a:ext uri="{FF2B5EF4-FFF2-40B4-BE49-F238E27FC236}">
                <a16:creationId xmlns:a16="http://schemas.microsoft.com/office/drawing/2014/main" id="{BEF9B32E-3A9B-994C-927C-A2D7D720FFB9}"/>
              </a:ext>
            </a:extLst>
          </p:cNvPr>
          <p:cNvSpPr>
            <a:spLocks noGrp="1"/>
          </p:cNvSpPr>
          <p:nvPr>
            <p:ph type="sldNum" sz="quarter" idx="12"/>
          </p:nvPr>
        </p:nvSpPr>
        <p:spPr/>
        <p:txBody>
          <a:bodyPr/>
          <a:lstStyle/>
          <a:p>
            <a:fld id="{2FBACADE-A47A-A744-A47F-580ED2BB214D}" type="slidenum">
              <a:rPr lang="en-US" smtClean="0"/>
              <a:t>30</a:t>
            </a:fld>
            <a:endParaRPr lang="en-US"/>
          </a:p>
        </p:txBody>
      </p:sp>
    </p:spTree>
    <p:extLst>
      <p:ext uri="{BB962C8B-B14F-4D97-AF65-F5344CB8AC3E}">
        <p14:creationId xmlns:p14="http://schemas.microsoft.com/office/powerpoint/2010/main" val="7120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1AC5-EEC2-F84D-B9B6-A044CA2AE689}"/>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194CD0F-9DF0-D34F-8F95-A1B3490E36FB}"/>
              </a:ext>
            </a:extLst>
          </p:cNvPr>
          <p:cNvSpPr>
            <a:spLocks noGrp="1"/>
          </p:cNvSpPr>
          <p:nvPr>
            <p:ph idx="1"/>
          </p:nvPr>
        </p:nvSpPr>
        <p:spPr/>
        <p:txBody>
          <a:bodyPr/>
          <a:lstStyle/>
          <a:p>
            <a:r>
              <a:rPr lang="en-CA" dirty="0"/>
              <a:t>An Android app was developed to record IMU and </a:t>
            </a:r>
            <a:r>
              <a:rPr lang="en-CA" dirty="0" err="1"/>
              <a:t>WiFi</a:t>
            </a:r>
            <a:r>
              <a:rPr lang="en-CA" dirty="0"/>
              <a:t> sensor data</a:t>
            </a:r>
          </a:p>
          <a:p>
            <a:r>
              <a:rPr lang="en-CA" dirty="0"/>
              <a:t>We collect </a:t>
            </a:r>
            <a:r>
              <a:rPr lang="en-CA" dirty="0">
                <a:solidFill>
                  <a:srgbClr val="9AB1D8"/>
                </a:solidFill>
              </a:rPr>
              <a:t>accelerations</a:t>
            </a:r>
            <a:r>
              <a:rPr lang="en-CA" dirty="0"/>
              <a:t> (200Hz), </a:t>
            </a:r>
            <a:r>
              <a:rPr lang="en-CA" dirty="0">
                <a:solidFill>
                  <a:srgbClr val="9AB1D8"/>
                </a:solidFill>
              </a:rPr>
              <a:t>angular velocities </a:t>
            </a:r>
            <a:r>
              <a:rPr lang="en-CA" dirty="0"/>
              <a:t>(200Hz), and </a:t>
            </a:r>
            <a:r>
              <a:rPr lang="en-CA" dirty="0">
                <a:solidFill>
                  <a:srgbClr val="9AB1D8"/>
                </a:solidFill>
              </a:rPr>
              <a:t>device orientations </a:t>
            </a:r>
            <a:r>
              <a:rPr lang="en-CA" dirty="0"/>
              <a:t>(100Hz). </a:t>
            </a:r>
          </a:p>
          <a:p>
            <a:r>
              <a:rPr lang="en-CA" dirty="0"/>
              <a:t>The </a:t>
            </a:r>
            <a:r>
              <a:rPr lang="en-CA" dirty="0" err="1"/>
              <a:t>WiFi</a:t>
            </a:r>
            <a:r>
              <a:rPr lang="en-CA" dirty="0"/>
              <a:t> receiver records </a:t>
            </a:r>
            <a:r>
              <a:rPr lang="en-CA" dirty="0">
                <a:solidFill>
                  <a:srgbClr val="9AB1D8"/>
                </a:solidFill>
              </a:rPr>
              <a:t>RSSIs</a:t>
            </a:r>
            <a:r>
              <a:rPr lang="en-CA" dirty="0"/>
              <a:t> and the </a:t>
            </a:r>
            <a:r>
              <a:rPr lang="en-CA" dirty="0">
                <a:solidFill>
                  <a:srgbClr val="9AB1D8"/>
                </a:solidFill>
              </a:rPr>
              <a:t>MAC</a:t>
            </a:r>
            <a:r>
              <a:rPr lang="en-CA" dirty="0"/>
              <a:t> addresses at 1Hz.</a:t>
            </a:r>
          </a:p>
          <a:p>
            <a:r>
              <a:rPr lang="en-CA" dirty="0"/>
              <a:t>A Samsung Galaxy S9 was used by a single individual as part of daily activities for </a:t>
            </a:r>
            <a:r>
              <a:rPr lang="en-CA" dirty="0">
                <a:solidFill>
                  <a:srgbClr val="9AB1D8"/>
                </a:solidFill>
              </a:rPr>
              <a:t>38</a:t>
            </a:r>
            <a:r>
              <a:rPr lang="en-CA" dirty="0"/>
              <a:t> </a:t>
            </a:r>
            <a:r>
              <a:rPr lang="en-CA" dirty="0">
                <a:solidFill>
                  <a:srgbClr val="9AB1D8"/>
                </a:solidFill>
              </a:rPr>
              <a:t>days</a:t>
            </a:r>
            <a:r>
              <a:rPr lang="en-CA" dirty="0"/>
              <a:t>. </a:t>
            </a:r>
          </a:p>
          <a:p>
            <a:r>
              <a:rPr lang="en-CA" dirty="0"/>
              <a:t>Average duration of </a:t>
            </a:r>
            <a:r>
              <a:rPr lang="en-CA" dirty="0">
                <a:solidFill>
                  <a:srgbClr val="9AB1D8"/>
                </a:solidFill>
              </a:rPr>
              <a:t>6.2 hours </a:t>
            </a:r>
            <a:r>
              <a:rPr lang="en-CA" dirty="0"/>
              <a:t>and average travel distance of </a:t>
            </a:r>
            <a:r>
              <a:rPr lang="en-CA" dirty="0">
                <a:solidFill>
                  <a:srgbClr val="9AB1D8"/>
                </a:solidFill>
              </a:rPr>
              <a:t>1.2 kilometers</a:t>
            </a:r>
            <a:r>
              <a:rPr lang="en-CA" dirty="0"/>
              <a:t> per day, covering approximately </a:t>
            </a:r>
            <a:r>
              <a:rPr lang="en-CA" dirty="0">
                <a:solidFill>
                  <a:srgbClr val="9AB1D8"/>
                </a:solidFill>
              </a:rPr>
              <a:t>550mx580m</a:t>
            </a:r>
            <a:r>
              <a:rPr lang="en-CA" dirty="0"/>
              <a:t> space.</a:t>
            </a:r>
          </a:p>
          <a:p>
            <a:endParaRPr lang="en-CA" dirty="0"/>
          </a:p>
          <a:p>
            <a:endParaRPr lang="en-CA" dirty="0"/>
          </a:p>
          <a:p>
            <a:endParaRPr lang="en-CA" dirty="0"/>
          </a:p>
          <a:p>
            <a:endParaRPr lang="en-CA" dirty="0"/>
          </a:p>
          <a:p>
            <a:endParaRPr lang="en-US" dirty="0"/>
          </a:p>
        </p:txBody>
      </p:sp>
      <p:sp>
        <p:nvSpPr>
          <p:cNvPr id="4" name="Slide Number Placeholder 3">
            <a:extLst>
              <a:ext uri="{FF2B5EF4-FFF2-40B4-BE49-F238E27FC236}">
                <a16:creationId xmlns:a16="http://schemas.microsoft.com/office/drawing/2014/main" id="{CE19632D-D5C6-914E-9889-88A4BD18EBEE}"/>
              </a:ext>
            </a:extLst>
          </p:cNvPr>
          <p:cNvSpPr>
            <a:spLocks noGrp="1"/>
          </p:cNvSpPr>
          <p:nvPr>
            <p:ph type="sldNum" sz="quarter" idx="12"/>
          </p:nvPr>
        </p:nvSpPr>
        <p:spPr/>
        <p:txBody>
          <a:bodyPr/>
          <a:lstStyle/>
          <a:p>
            <a:fld id="{2FBACADE-A47A-A744-A47F-580ED2BB214D}" type="slidenum">
              <a:rPr lang="en-US" smtClean="0"/>
              <a:t>31</a:t>
            </a:fld>
            <a:endParaRPr lang="en-US"/>
          </a:p>
        </p:txBody>
      </p:sp>
    </p:spTree>
    <p:extLst>
      <p:ext uri="{BB962C8B-B14F-4D97-AF65-F5344CB8AC3E}">
        <p14:creationId xmlns:p14="http://schemas.microsoft.com/office/powerpoint/2010/main" val="166882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33D2-735D-AE45-A031-7C4635692926}"/>
              </a:ext>
            </a:extLst>
          </p:cNvPr>
          <p:cNvSpPr>
            <a:spLocks noGrp="1"/>
          </p:cNvSpPr>
          <p:nvPr>
            <p:ph type="title"/>
          </p:nvPr>
        </p:nvSpPr>
        <p:spPr/>
        <p:txBody>
          <a:bodyPr/>
          <a:lstStyle/>
          <a:p>
            <a:r>
              <a:rPr lang="en-US" dirty="0"/>
              <a:t>Test dataset</a:t>
            </a:r>
          </a:p>
        </p:txBody>
      </p:sp>
      <p:sp>
        <p:nvSpPr>
          <p:cNvPr id="3" name="Content Placeholder 2">
            <a:extLst>
              <a:ext uri="{FF2B5EF4-FFF2-40B4-BE49-F238E27FC236}">
                <a16:creationId xmlns:a16="http://schemas.microsoft.com/office/drawing/2014/main" id="{CA30B6FF-FC34-2A42-9586-BB44AE9FF79F}"/>
              </a:ext>
            </a:extLst>
          </p:cNvPr>
          <p:cNvSpPr>
            <a:spLocks noGrp="1"/>
          </p:cNvSpPr>
          <p:nvPr>
            <p:ph idx="1"/>
          </p:nvPr>
        </p:nvSpPr>
        <p:spPr/>
        <p:txBody>
          <a:bodyPr/>
          <a:lstStyle/>
          <a:p>
            <a:r>
              <a:rPr lang="en-CA" dirty="0"/>
              <a:t>Google Tango phone (Asus </a:t>
            </a:r>
            <a:r>
              <a:rPr lang="en-CA" dirty="0" err="1"/>
              <a:t>Zenfone</a:t>
            </a:r>
            <a:r>
              <a:rPr lang="en-CA" dirty="0"/>
              <a:t> AR) was used.</a:t>
            </a:r>
          </a:p>
          <a:p>
            <a:r>
              <a:rPr lang="en-CA" dirty="0" err="1"/>
              <a:t>WiFi</a:t>
            </a:r>
            <a:r>
              <a:rPr lang="en-CA" dirty="0"/>
              <a:t> RSSIs (1Hz), Google FLP results (1Hz), and 6 </a:t>
            </a:r>
            <a:r>
              <a:rPr lang="en-CA" dirty="0" err="1"/>
              <a:t>DoF</a:t>
            </a:r>
            <a:r>
              <a:rPr lang="en-CA" dirty="0"/>
              <a:t> poses from visual SLAM (200Hz), which is used as ground-truth.</a:t>
            </a:r>
          </a:p>
          <a:p>
            <a:r>
              <a:rPr lang="en-CA" dirty="0"/>
              <a:t>22 raw trajectories, an average duration of 2.7 minutes,</a:t>
            </a:r>
          </a:p>
          <a:p>
            <a:endParaRPr lang="en-CA" dirty="0"/>
          </a:p>
          <a:p>
            <a:endParaRPr lang="en-CA" dirty="0"/>
          </a:p>
          <a:p>
            <a:endParaRPr lang="en-CA" dirty="0"/>
          </a:p>
          <a:p>
            <a:endParaRPr lang="en-CA" dirty="0"/>
          </a:p>
          <a:p>
            <a:endParaRPr lang="en-US" dirty="0"/>
          </a:p>
        </p:txBody>
      </p:sp>
      <p:sp>
        <p:nvSpPr>
          <p:cNvPr id="4" name="Slide Number Placeholder 3">
            <a:extLst>
              <a:ext uri="{FF2B5EF4-FFF2-40B4-BE49-F238E27FC236}">
                <a16:creationId xmlns:a16="http://schemas.microsoft.com/office/drawing/2014/main" id="{4B24CFA7-E34C-2242-840C-97E5FC79B44E}"/>
              </a:ext>
            </a:extLst>
          </p:cNvPr>
          <p:cNvSpPr>
            <a:spLocks noGrp="1"/>
          </p:cNvSpPr>
          <p:nvPr>
            <p:ph type="sldNum" sz="quarter" idx="12"/>
          </p:nvPr>
        </p:nvSpPr>
        <p:spPr/>
        <p:txBody>
          <a:bodyPr/>
          <a:lstStyle/>
          <a:p>
            <a:fld id="{2FBACADE-A47A-A744-A47F-580ED2BB214D}" type="slidenum">
              <a:rPr lang="en-US" smtClean="0"/>
              <a:t>32</a:t>
            </a:fld>
            <a:endParaRPr lang="en-US"/>
          </a:p>
        </p:txBody>
      </p:sp>
    </p:spTree>
    <p:extLst>
      <p:ext uri="{BB962C8B-B14F-4D97-AF65-F5344CB8AC3E}">
        <p14:creationId xmlns:p14="http://schemas.microsoft.com/office/powerpoint/2010/main" val="971123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D0E3-4605-7D41-B761-D2F58F226282}"/>
              </a:ext>
            </a:extLst>
          </p:cNvPr>
          <p:cNvSpPr>
            <a:spLocks noGrp="1"/>
          </p:cNvSpPr>
          <p:nvPr>
            <p:ph type="title"/>
          </p:nvPr>
        </p:nvSpPr>
        <p:spPr/>
        <p:txBody>
          <a:bodyPr/>
          <a:lstStyle/>
          <a:p>
            <a:r>
              <a:rPr lang="en-US" dirty="0"/>
              <a:t>Qualitative Results</a:t>
            </a:r>
          </a:p>
        </p:txBody>
      </p:sp>
      <p:sp>
        <p:nvSpPr>
          <p:cNvPr id="4" name="Slide Number Placeholder 3">
            <a:extLst>
              <a:ext uri="{FF2B5EF4-FFF2-40B4-BE49-F238E27FC236}">
                <a16:creationId xmlns:a16="http://schemas.microsoft.com/office/drawing/2014/main" id="{BCE546F0-C0A9-A445-82D3-2A6EF246A551}"/>
              </a:ext>
            </a:extLst>
          </p:cNvPr>
          <p:cNvSpPr>
            <a:spLocks noGrp="1"/>
          </p:cNvSpPr>
          <p:nvPr>
            <p:ph type="sldNum" sz="quarter" idx="12"/>
          </p:nvPr>
        </p:nvSpPr>
        <p:spPr/>
        <p:txBody>
          <a:bodyPr/>
          <a:lstStyle/>
          <a:p>
            <a:fld id="{2FBACADE-A47A-A744-A47F-580ED2BB214D}" type="slidenum">
              <a:rPr lang="en-US" smtClean="0"/>
              <a:t>33</a:t>
            </a:fld>
            <a:endParaRPr lang="en-US"/>
          </a:p>
        </p:txBody>
      </p:sp>
      <p:pic>
        <p:nvPicPr>
          <p:cNvPr id="5" name="Picture 4">
            <a:extLst>
              <a:ext uri="{FF2B5EF4-FFF2-40B4-BE49-F238E27FC236}">
                <a16:creationId xmlns:a16="http://schemas.microsoft.com/office/drawing/2014/main" id="{D5F7EC64-98DF-2345-B57B-064A9A3B4ED4}"/>
              </a:ext>
            </a:extLst>
          </p:cNvPr>
          <p:cNvPicPr>
            <a:picLocks noChangeAspect="1"/>
          </p:cNvPicPr>
          <p:nvPr/>
        </p:nvPicPr>
        <p:blipFill>
          <a:blip r:embed="rId2"/>
          <a:stretch>
            <a:fillRect/>
          </a:stretch>
        </p:blipFill>
        <p:spPr>
          <a:xfrm>
            <a:off x="0" y="2276805"/>
            <a:ext cx="12192000" cy="3602837"/>
          </a:xfrm>
          <a:prstGeom prst="rect">
            <a:avLst/>
          </a:prstGeom>
        </p:spPr>
      </p:pic>
      <p:sp>
        <p:nvSpPr>
          <p:cNvPr id="6" name="TextBox 5">
            <a:extLst>
              <a:ext uri="{FF2B5EF4-FFF2-40B4-BE49-F238E27FC236}">
                <a16:creationId xmlns:a16="http://schemas.microsoft.com/office/drawing/2014/main" id="{4A2947E3-8A1F-594F-96BE-AA43B0DBB1DF}"/>
              </a:ext>
            </a:extLst>
          </p:cNvPr>
          <p:cNvSpPr txBox="1"/>
          <p:nvPr/>
        </p:nvSpPr>
        <p:spPr>
          <a:xfrm>
            <a:off x="694944" y="5987018"/>
            <a:ext cx="1390894" cy="369332"/>
          </a:xfrm>
          <a:prstGeom prst="rect">
            <a:avLst/>
          </a:prstGeom>
          <a:noFill/>
        </p:spPr>
        <p:txBody>
          <a:bodyPr wrap="none" rtlCol="0">
            <a:spAutoFit/>
          </a:bodyPr>
          <a:lstStyle/>
          <a:p>
            <a:r>
              <a:rPr lang="en-US" dirty="0"/>
              <a:t>Tango query </a:t>
            </a:r>
          </a:p>
        </p:txBody>
      </p:sp>
      <p:sp>
        <p:nvSpPr>
          <p:cNvPr id="7" name="TextBox 6">
            <a:extLst>
              <a:ext uri="{FF2B5EF4-FFF2-40B4-BE49-F238E27FC236}">
                <a16:creationId xmlns:a16="http://schemas.microsoft.com/office/drawing/2014/main" id="{43883E0E-160B-4A4D-A7D5-2ABC9FE2101F}"/>
              </a:ext>
            </a:extLst>
          </p:cNvPr>
          <p:cNvSpPr txBox="1"/>
          <p:nvPr/>
        </p:nvSpPr>
        <p:spPr>
          <a:xfrm>
            <a:off x="3096768" y="5987018"/>
            <a:ext cx="1213794" cy="369332"/>
          </a:xfrm>
          <a:prstGeom prst="rect">
            <a:avLst/>
          </a:prstGeom>
          <a:noFill/>
        </p:spPr>
        <p:txBody>
          <a:bodyPr wrap="none" rtlCol="0">
            <a:spAutoFit/>
          </a:bodyPr>
          <a:lstStyle/>
          <a:p>
            <a:r>
              <a:rPr lang="en-US" dirty="0"/>
              <a:t>C-SLAM-RF</a:t>
            </a:r>
          </a:p>
        </p:txBody>
      </p:sp>
      <p:sp>
        <p:nvSpPr>
          <p:cNvPr id="8" name="TextBox 7">
            <a:extLst>
              <a:ext uri="{FF2B5EF4-FFF2-40B4-BE49-F238E27FC236}">
                <a16:creationId xmlns:a16="http://schemas.microsoft.com/office/drawing/2014/main" id="{FE9F4D39-F02E-3A42-87ED-BCF972DF3FD1}"/>
              </a:ext>
            </a:extLst>
          </p:cNvPr>
          <p:cNvSpPr txBox="1"/>
          <p:nvPr/>
        </p:nvSpPr>
        <p:spPr>
          <a:xfrm>
            <a:off x="5482691" y="5957284"/>
            <a:ext cx="1226618" cy="369332"/>
          </a:xfrm>
          <a:prstGeom prst="rect">
            <a:avLst/>
          </a:prstGeom>
          <a:noFill/>
        </p:spPr>
        <p:txBody>
          <a:bodyPr wrap="none" rtlCol="0">
            <a:spAutoFit/>
          </a:bodyPr>
          <a:lstStyle/>
          <a:p>
            <a:r>
              <a:rPr lang="en-US" dirty="0"/>
              <a:t>Google FLP</a:t>
            </a:r>
          </a:p>
        </p:txBody>
      </p:sp>
      <p:sp>
        <p:nvSpPr>
          <p:cNvPr id="9" name="TextBox 8">
            <a:extLst>
              <a:ext uri="{FF2B5EF4-FFF2-40B4-BE49-F238E27FC236}">
                <a16:creationId xmlns:a16="http://schemas.microsoft.com/office/drawing/2014/main" id="{9E671B63-79A4-7B4B-AC74-937ACA4DD88D}"/>
              </a:ext>
            </a:extLst>
          </p:cNvPr>
          <p:cNvSpPr txBox="1"/>
          <p:nvPr/>
        </p:nvSpPr>
        <p:spPr>
          <a:xfrm>
            <a:off x="7756936" y="5957284"/>
            <a:ext cx="1707327" cy="369332"/>
          </a:xfrm>
          <a:prstGeom prst="rect">
            <a:avLst/>
          </a:prstGeom>
          <a:noFill/>
        </p:spPr>
        <p:txBody>
          <a:bodyPr wrap="none" rtlCol="0">
            <a:spAutoFit/>
          </a:bodyPr>
          <a:lstStyle/>
          <a:p>
            <a:r>
              <a:rPr lang="en-US" dirty="0"/>
              <a:t>Ours w/o refine </a:t>
            </a:r>
          </a:p>
        </p:txBody>
      </p:sp>
      <p:sp>
        <p:nvSpPr>
          <p:cNvPr id="10" name="TextBox 9">
            <a:extLst>
              <a:ext uri="{FF2B5EF4-FFF2-40B4-BE49-F238E27FC236}">
                <a16:creationId xmlns:a16="http://schemas.microsoft.com/office/drawing/2014/main" id="{2633D417-0E24-1742-9B7A-F88C0505920C}"/>
              </a:ext>
            </a:extLst>
          </p:cNvPr>
          <p:cNvSpPr txBox="1"/>
          <p:nvPr/>
        </p:nvSpPr>
        <p:spPr>
          <a:xfrm>
            <a:off x="10729077" y="5923060"/>
            <a:ext cx="624723" cy="369332"/>
          </a:xfrm>
          <a:prstGeom prst="rect">
            <a:avLst/>
          </a:prstGeom>
          <a:noFill/>
        </p:spPr>
        <p:txBody>
          <a:bodyPr wrap="none" rtlCol="0">
            <a:spAutoFit/>
          </a:bodyPr>
          <a:lstStyle/>
          <a:p>
            <a:r>
              <a:rPr lang="en-US" dirty="0"/>
              <a:t>Ours</a:t>
            </a:r>
          </a:p>
        </p:txBody>
      </p:sp>
    </p:spTree>
    <p:extLst>
      <p:ext uri="{BB962C8B-B14F-4D97-AF65-F5344CB8AC3E}">
        <p14:creationId xmlns:p14="http://schemas.microsoft.com/office/powerpoint/2010/main" val="3556853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203D-C40B-EA4D-BE66-E90A11790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B7ED04-7763-964D-9E2B-C0839B5ACB4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D6F6AB-05FD-094A-9FC4-16537D9AB350}"/>
              </a:ext>
            </a:extLst>
          </p:cNvPr>
          <p:cNvSpPr>
            <a:spLocks noGrp="1"/>
          </p:cNvSpPr>
          <p:nvPr>
            <p:ph type="sldNum" sz="quarter" idx="12"/>
          </p:nvPr>
        </p:nvSpPr>
        <p:spPr/>
        <p:txBody>
          <a:bodyPr/>
          <a:lstStyle/>
          <a:p>
            <a:fld id="{2FBACADE-A47A-A744-A47F-580ED2BB214D}" type="slidenum">
              <a:rPr lang="en-US" smtClean="0"/>
              <a:t>34</a:t>
            </a:fld>
            <a:endParaRPr lang="en-US"/>
          </a:p>
        </p:txBody>
      </p:sp>
      <p:pic>
        <p:nvPicPr>
          <p:cNvPr id="5" name="Picture 4">
            <a:extLst>
              <a:ext uri="{FF2B5EF4-FFF2-40B4-BE49-F238E27FC236}">
                <a16:creationId xmlns:a16="http://schemas.microsoft.com/office/drawing/2014/main" id="{47E19889-AE88-0B45-A217-24E695C8940B}"/>
              </a:ext>
            </a:extLst>
          </p:cNvPr>
          <p:cNvPicPr>
            <a:picLocks noChangeAspect="1"/>
          </p:cNvPicPr>
          <p:nvPr/>
        </p:nvPicPr>
        <p:blipFill>
          <a:blip r:embed="rId2"/>
          <a:stretch>
            <a:fillRect/>
          </a:stretch>
        </p:blipFill>
        <p:spPr>
          <a:xfrm>
            <a:off x="2347842" y="0"/>
            <a:ext cx="7496316" cy="6858000"/>
          </a:xfrm>
          <a:prstGeom prst="rect">
            <a:avLst/>
          </a:prstGeom>
        </p:spPr>
      </p:pic>
    </p:spTree>
    <p:extLst>
      <p:ext uri="{BB962C8B-B14F-4D97-AF65-F5344CB8AC3E}">
        <p14:creationId xmlns:p14="http://schemas.microsoft.com/office/powerpoint/2010/main" val="3880633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3862-F46C-134E-9CC0-83DDB9B07BCA}"/>
              </a:ext>
            </a:extLst>
          </p:cNvPr>
          <p:cNvSpPr>
            <a:spLocks noGrp="1"/>
          </p:cNvSpPr>
          <p:nvPr>
            <p:ph type="title"/>
          </p:nvPr>
        </p:nvSpPr>
        <p:spPr/>
        <p:txBody>
          <a:bodyPr/>
          <a:lstStyle/>
          <a:p>
            <a:r>
              <a:rPr lang="en-US" dirty="0"/>
              <a:t>Quantitative evaluation on localization</a:t>
            </a:r>
          </a:p>
        </p:txBody>
      </p:sp>
      <p:sp>
        <p:nvSpPr>
          <p:cNvPr id="3" name="Content Placeholder 2">
            <a:extLst>
              <a:ext uri="{FF2B5EF4-FFF2-40B4-BE49-F238E27FC236}">
                <a16:creationId xmlns:a16="http://schemas.microsoft.com/office/drawing/2014/main" id="{8CF3106D-AFF9-6F4A-A1BB-5906FD5B26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176A8D-C0FC-5747-B4B9-B13985FD3AF8}"/>
              </a:ext>
            </a:extLst>
          </p:cNvPr>
          <p:cNvSpPr>
            <a:spLocks noGrp="1"/>
          </p:cNvSpPr>
          <p:nvPr>
            <p:ph type="sldNum" sz="quarter" idx="12"/>
          </p:nvPr>
        </p:nvSpPr>
        <p:spPr/>
        <p:txBody>
          <a:bodyPr/>
          <a:lstStyle/>
          <a:p>
            <a:fld id="{2FBACADE-A47A-A744-A47F-580ED2BB214D}" type="slidenum">
              <a:rPr lang="en-US" smtClean="0"/>
              <a:t>35</a:t>
            </a:fld>
            <a:endParaRPr lang="en-US"/>
          </a:p>
        </p:txBody>
      </p:sp>
      <p:pic>
        <p:nvPicPr>
          <p:cNvPr id="6" name="Picture 5">
            <a:extLst>
              <a:ext uri="{FF2B5EF4-FFF2-40B4-BE49-F238E27FC236}">
                <a16:creationId xmlns:a16="http://schemas.microsoft.com/office/drawing/2014/main" id="{DCA61E84-D7DC-CD4A-921F-E4C99FAA4B8E}"/>
              </a:ext>
            </a:extLst>
          </p:cNvPr>
          <p:cNvPicPr>
            <a:picLocks noChangeAspect="1"/>
          </p:cNvPicPr>
          <p:nvPr/>
        </p:nvPicPr>
        <p:blipFill>
          <a:blip r:embed="rId2"/>
          <a:stretch>
            <a:fillRect/>
          </a:stretch>
        </p:blipFill>
        <p:spPr>
          <a:xfrm>
            <a:off x="2902966" y="2898902"/>
            <a:ext cx="6184900" cy="1663700"/>
          </a:xfrm>
          <a:prstGeom prst="rect">
            <a:avLst/>
          </a:prstGeom>
        </p:spPr>
      </p:pic>
    </p:spTree>
    <p:extLst>
      <p:ext uri="{BB962C8B-B14F-4D97-AF65-F5344CB8AC3E}">
        <p14:creationId xmlns:p14="http://schemas.microsoft.com/office/powerpoint/2010/main" val="1776046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2CD-5128-844F-A962-A976451219E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878B07-D79E-BB47-A2D4-C5B969315DE4}"/>
              </a:ext>
            </a:extLst>
          </p:cNvPr>
          <p:cNvSpPr>
            <a:spLocks noGrp="1"/>
          </p:cNvSpPr>
          <p:nvPr>
            <p:ph idx="1"/>
          </p:nvPr>
        </p:nvSpPr>
        <p:spPr/>
        <p:txBody>
          <a:bodyPr/>
          <a:lstStyle/>
          <a:p>
            <a:r>
              <a:rPr lang="en-US" dirty="0">
                <a:solidFill>
                  <a:schemeClr val="tx2">
                    <a:lumMod val="75000"/>
                  </a:schemeClr>
                </a:solidFill>
              </a:rPr>
              <a:t>Background and related works</a:t>
            </a:r>
          </a:p>
          <a:p>
            <a:r>
              <a:rPr lang="en-US" dirty="0">
                <a:solidFill>
                  <a:schemeClr val="tx2">
                    <a:lumMod val="75000"/>
                  </a:schemeClr>
                </a:solidFill>
              </a:rPr>
              <a:t>Our approach</a:t>
            </a:r>
          </a:p>
          <a:p>
            <a:r>
              <a:rPr lang="en-US" dirty="0">
                <a:solidFill>
                  <a:schemeClr val="tx2">
                    <a:lumMod val="75000"/>
                  </a:schemeClr>
                </a:solidFill>
              </a:rPr>
              <a:t>Experiments</a:t>
            </a:r>
          </a:p>
          <a:p>
            <a:r>
              <a:rPr lang="en-US" dirty="0"/>
              <a:t>Other projects</a:t>
            </a:r>
          </a:p>
        </p:txBody>
      </p:sp>
      <p:sp>
        <p:nvSpPr>
          <p:cNvPr id="4" name="Slide Number Placeholder 3">
            <a:extLst>
              <a:ext uri="{FF2B5EF4-FFF2-40B4-BE49-F238E27FC236}">
                <a16:creationId xmlns:a16="http://schemas.microsoft.com/office/drawing/2014/main" id="{BEF9B32E-3A9B-994C-927C-A2D7D720FFB9}"/>
              </a:ext>
            </a:extLst>
          </p:cNvPr>
          <p:cNvSpPr>
            <a:spLocks noGrp="1"/>
          </p:cNvSpPr>
          <p:nvPr>
            <p:ph type="sldNum" sz="quarter" idx="12"/>
          </p:nvPr>
        </p:nvSpPr>
        <p:spPr/>
        <p:txBody>
          <a:bodyPr/>
          <a:lstStyle/>
          <a:p>
            <a:fld id="{2FBACADE-A47A-A744-A47F-580ED2BB214D}" type="slidenum">
              <a:rPr lang="en-US" smtClean="0"/>
              <a:t>36</a:t>
            </a:fld>
            <a:endParaRPr lang="en-US"/>
          </a:p>
        </p:txBody>
      </p:sp>
    </p:spTree>
    <p:extLst>
      <p:ext uri="{BB962C8B-B14F-4D97-AF65-F5344CB8AC3E}">
        <p14:creationId xmlns:p14="http://schemas.microsoft.com/office/powerpoint/2010/main" val="116975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D10A-9D6D-B746-A89C-25305AA01C2F}"/>
              </a:ext>
            </a:extLst>
          </p:cNvPr>
          <p:cNvSpPr>
            <a:spLocks noGrp="1"/>
          </p:cNvSpPr>
          <p:nvPr>
            <p:ph type="title"/>
          </p:nvPr>
        </p:nvSpPr>
        <p:spPr>
          <a:xfrm>
            <a:off x="615569" y="178821"/>
            <a:ext cx="10515600" cy="859536"/>
          </a:xfrm>
        </p:spPr>
        <p:txBody>
          <a:bodyPr anchor="t">
            <a:normAutofit/>
          </a:bodyPr>
          <a:lstStyle/>
          <a:p>
            <a:r>
              <a:rPr lang="en-US" sz="4000"/>
              <a:t>Indoor planar reconstruction for AR</a:t>
            </a:r>
          </a:p>
        </p:txBody>
      </p:sp>
      <p:pic>
        <p:nvPicPr>
          <p:cNvPr id="8" name="1612209293743123" descr="1612209293743123">
            <a:hlinkClick r:id="" action="ppaction://media"/>
            <a:extLst>
              <a:ext uri="{FF2B5EF4-FFF2-40B4-BE49-F238E27FC236}">
                <a16:creationId xmlns:a16="http://schemas.microsoft.com/office/drawing/2014/main" id="{A12D1B68-E93C-DF49-A6AE-6EF7642797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5423" y="1178687"/>
            <a:ext cx="9905746" cy="5612910"/>
          </a:xfrm>
          <a:prstGeom prst="rect">
            <a:avLst/>
          </a:prstGeom>
        </p:spPr>
      </p:pic>
      <p:sp>
        <p:nvSpPr>
          <p:cNvPr id="3" name="Slide Number Placeholder 2">
            <a:extLst>
              <a:ext uri="{FF2B5EF4-FFF2-40B4-BE49-F238E27FC236}">
                <a16:creationId xmlns:a16="http://schemas.microsoft.com/office/drawing/2014/main" id="{0FB51E36-FC11-3649-A459-3E11883520AE}"/>
              </a:ext>
            </a:extLst>
          </p:cNvPr>
          <p:cNvSpPr>
            <a:spLocks noGrp="1"/>
          </p:cNvSpPr>
          <p:nvPr>
            <p:ph type="sldNum" sz="quarter" idx="12"/>
          </p:nvPr>
        </p:nvSpPr>
        <p:spPr/>
        <p:txBody>
          <a:bodyPr/>
          <a:lstStyle/>
          <a:p>
            <a:fld id="{75B35820-D3F2-AB49-ACE7-05A79A459FC7}" type="slidenum">
              <a:rPr lang="en-US" smtClean="0"/>
              <a:t>37</a:t>
            </a:fld>
            <a:endParaRPr lang="en-US"/>
          </a:p>
        </p:txBody>
      </p:sp>
    </p:spTree>
    <p:extLst>
      <p:ext uri="{BB962C8B-B14F-4D97-AF65-F5344CB8AC3E}">
        <p14:creationId xmlns:p14="http://schemas.microsoft.com/office/powerpoint/2010/main" val="10387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988B-B256-9149-BAA2-A2FB8A6BAA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71C343-9591-DB48-9CB3-D1100F732A8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3D3132D-6E86-4641-8899-73987A81DE20}"/>
              </a:ext>
            </a:extLst>
          </p:cNvPr>
          <p:cNvSpPr>
            <a:spLocks noGrp="1"/>
          </p:cNvSpPr>
          <p:nvPr>
            <p:ph type="sldNum" sz="quarter" idx="12"/>
          </p:nvPr>
        </p:nvSpPr>
        <p:spPr/>
        <p:txBody>
          <a:bodyPr/>
          <a:lstStyle/>
          <a:p>
            <a:fld id="{2FBACADE-A47A-A744-A47F-580ED2BB214D}" type="slidenum">
              <a:rPr lang="en-US" smtClean="0"/>
              <a:t>38</a:t>
            </a:fld>
            <a:endParaRPr lang="en-US"/>
          </a:p>
        </p:txBody>
      </p:sp>
      <p:pic>
        <p:nvPicPr>
          <p:cNvPr id="5" name="Picture 4">
            <a:extLst>
              <a:ext uri="{FF2B5EF4-FFF2-40B4-BE49-F238E27FC236}">
                <a16:creationId xmlns:a16="http://schemas.microsoft.com/office/drawing/2014/main" id="{805935D3-2323-9646-B518-7C8F6C9AB66B}"/>
              </a:ext>
            </a:extLst>
          </p:cNvPr>
          <p:cNvPicPr>
            <a:picLocks noChangeAspect="1"/>
          </p:cNvPicPr>
          <p:nvPr/>
        </p:nvPicPr>
        <p:blipFill>
          <a:blip r:embed="rId2"/>
          <a:stretch>
            <a:fillRect/>
          </a:stretch>
        </p:blipFill>
        <p:spPr>
          <a:xfrm>
            <a:off x="1079500" y="533400"/>
            <a:ext cx="10033000" cy="5791200"/>
          </a:xfrm>
          <a:prstGeom prst="rect">
            <a:avLst/>
          </a:prstGeom>
        </p:spPr>
      </p:pic>
    </p:spTree>
    <p:extLst>
      <p:ext uri="{BB962C8B-B14F-4D97-AF65-F5344CB8AC3E}">
        <p14:creationId xmlns:p14="http://schemas.microsoft.com/office/powerpoint/2010/main" val="426433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69F7-40EC-A843-B5A5-C9871CF47937}"/>
              </a:ext>
            </a:extLst>
          </p:cNvPr>
          <p:cNvSpPr>
            <a:spLocks noGrp="1"/>
          </p:cNvSpPr>
          <p:nvPr>
            <p:ph type="title"/>
          </p:nvPr>
        </p:nvSpPr>
        <p:spPr/>
        <p:txBody>
          <a:bodyPr/>
          <a:lstStyle/>
          <a:p>
            <a:r>
              <a:rPr lang="en-US" dirty="0"/>
              <a:t>Roof generation for residential houses</a:t>
            </a:r>
          </a:p>
        </p:txBody>
      </p:sp>
      <p:sp>
        <p:nvSpPr>
          <p:cNvPr id="3" name="Content Placeholder 2">
            <a:extLst>
              <a:ext uri="{FF2B5EF4-FFF2-40B4-BE49-F238E27FC236}">
                <a16:creationId xmlns:a16="http://schemas.microsoft.com/office/drawing/2014/main" id="{C8447DA7-C62E-AA47-AE3C-DF8E2414CC8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F1C036-FCF7-1445-B61C-174782012592}"/>
              </a:ext>
            </a:extLst>
          </p:cNvPr>
          <p:cNvSpPr>
            <a:spLocks noGrp="1"/>
          </p:cNvSpPr>
          <p:nvPr>
            <p:ph type="sldNum" sz="quarter" idx="12"/>
          </p:nvPr>
        </p:nvSpPr>
        <p:spPr/>
        <p:txBody>
          <a:bodyPr/>
          <a:lstStyle/>
          <a:p>
            <a:fld id="{2FBACADE-A47A-A744-A47F-580ED2BB214D}" type="slidenum">
              <a:rPr lang="en-US" smtClean="0"/>
              <a:t>39</a:t>
            </a:fld>
            <a:endParaRPr lang="en-US"/>
          </a:p>
        </p:txBody>
      </p:sp>
      <p:pic>
        <p:nvPicPr>
          <p:cNvPr id="5" name="Picture 4">
            <a:extLst>
              <a:ext uri="{FF2B5EF4-FFF2-40B4-BE49-F238E27FC236}">
                <a16:creationId xmlns:a16="http://schemas.microsoft.com/office/drawing/2014/main" id="{C98F5805-A059-4845-A873-6FB21D2BCB72}"/>
              </a:ext>
            </a:extLst>
          </p:cNvPr>
          <p:cNvPicPr>
            <a:picLocks noChangeAspect="1"/>
          </p:cNvPicPr>
          <p:nvPr/>
        </p:nvPicPr>
        <p:blipFill>
          <a:blip r:embed="rId2"/>
          <a:stretch>
            <a:fillRect/>
          </a:stretch>
        </p:blipFill>
        <p:spPr>
          <a:xfrm>
            <a:off x="76200" y="1581150"/>
            <a:ext cx="12115800" cy="3695700"/>
          </a:xfrm>
          <a:prstGeom prst="rect">
            <a:avLst/>
          </a:prstGeom>
        </p:spPr>
      </p:pic>
    </p:spTree>
    <p:extLst>
      <p:ext uri="{BB962C8B-B14F-4D97-AF65-F5344CB8AC3E}">
        <p14:creationId xmlns:p14="http://schemas.microsoft.com/office/powerpoint/2010/main" val="31984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CBF488-6A99-7842-B621-6F6F09ED890C}"/>
              </a:ext>
            </a:extLst>
          </p:cNvPr>
          <p:cNvSpPr>
            <a:spLocks noGrp="1"/>
          </p:cNvSpPr>
          <p:nvPr>
            <p:ph type="sldNum" sz="quarter" idx="12"/>
          </p:nvPr>
        </p:nvSpPr>
        <p:spPr/>
        <p:txBody>
          <a:bodyPr/>
          <a:lstStyle/>
          <a:p>
            <a:fld id="{2FBACADE-A47A-A744-A47F-580ED2BB214D}" type="slidenum">
              <a:rPr lang="en-US" smtClean="0"/>
              <a:t>4</a:t>
            </a:fld>
            <a:endParaRPr lang="en-US"/>
          </a:p>
        </p:txBody>
      </p:sp>
      <p:sp>
        <p:nvSpPr>
          <p:cNvPr id="5" name="Title 1">
            <a:extLst>
              <a:ext uri="{FF2B5EF4-FFF2-40B4-BE49-F238E27FC236}">
                <a16:creationId xmlns:a16="http://schemas.microsoft.com/office/drawing/2014/main" id="{28426A25-A702-504D-B982-5A5808999C0D}"/>
              </a:ext>
            </a:extLst>
          </p:cNvPr>
          <p:cNvSpPr>
            <a:spLocks noGrp="1"/>
          </p:cNvSpPr>
          <p:nvPr>
            <p:ph type="title"/>
          </p:nvPr>
        </p:nvSpPr>
        <p:spPr>
          <a:xfrm>
            <a:off x="0" y="2447925"/>
            <a:ext cx="12192000" cy="1325563"/>
          </a:xfrm>
        </p:spPr>
        <p:txBody>
          <a:bodyPr>
            <a:normAutofit/>
          </a:bodyPr>
          <a:lstStyle/>
          <a:p>
            <a:pPr algn="ctr"/>
            <a:r>
              <a:rPr lang="en-US" dirty="0"/>
              <a:t>Satellite GPS is not robust in indoor environment.</a:t>
            </a:r>
            <a:br>
              <a:rPr lang="en-US" dirty="0"/>
            </a:br>
            <a:r>
              <a:rPr lang="en-US" sz="2400" i="1" dirty="0"/>
              <a:t>Indoor GPS is a dream technology.</a:t>
            </a:r>
            <a:endParaRPr lang="en-US" i="1" dirty="0"/>
          </a:p>
        </p:txBody>
      </p:sp>
    </p:spTree>
    <p:extLst>
      <p:ext uri="{BB962C8B-B14F-4D97-AF65-F5344CB8AC3E}">
        <p14:creationId xmlns:p14="http://schemas.microsoft.com/office/powerpoint/2010/main" val="4084914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FFE1-DBFF-6147-B4CA-83FAD90AA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C1D1-2FC5-4946-B902-CDF17A11D4D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7781711-F6BC-6C40-8176-31F071BB74A2}"/>
              </a:ext>
            </a:extLst>
          </p:cNvPr>
          <p:cNvSpPr>
            <a:spLocks noGrp="1"/>
          </p:cNvSpPr>
          <p:nvPr>
            <p:ph type="sldNum" sz="quarter" idx="12"/>
          </p:nvPr>
        </p:nvSpPr>
        <p:spPr/>
        <p:txBody>
          <a:bodyPr/>
          <a:lstStyle/>
          <a:p>
            <a:fld id="{75B35820-D3F2-AB49-ACE7-05A79A459FC7}" type="slidenum">
              <a:rPr lang="en-US" smtClean="0"/>
              <a:t>40</a:t>
            </a:fld>
            <a:endParaRPr lang="en-US"/>
          </a:p>
        </p:txBody>
      </p:sp>
      <p:pic>
        <p:nvPicPr>
          <p:cNvPr id="5" name="Picture 4">
            <a:extLst>
              <a:ext uri="{FF2B5EF4-FFF2-40B4-BE49-F238E27FC236}">
                <a16:creationId xmlns:a16="http://schemas.microsoft.com/office/drawing/2014/main" id="{445CD187-FE4C-C242-BD86-7A65A744C724}"/>
              </a:ext>
            </a:extLst>
          </p:cNvPr>
          <p:cNvPicPr>
            <a:picLocks noChangeAspect="1"/>
          </p:cNvPicPr>
          <p:nvPr/>
        </p:nvPicPr>
        <p:blipFill>
          <a:blip r:embed="rId2"/>
          <a:stretch>
            <a:fillRect/>
          </a:stretch>
        </p:blipFill>
        <p:spPr>
          <a:xfrm>
            <a:off x="1203960" y="111214"/>
            <a:ext cx="10460600" cy="6300000"/>
          </a:xfrm>
          <a:prstGeom prst="rect">
            <a:avLst/>
          </a:prstGeom>
        </p:spPr>
      </p:pic>
      <p:sp>
        <p:nvSpPr>
          <p:cNvPr id="6" name="TextBox 5">
            <a:extLst>
              <a:ext uri="{FF2B5EF4-FFF2-40B4-BE49-F238E27FC236}">
                <a16:creationId xmlns:a16="http://schemas.microsoft.com/office/drawing/2014/main" id="{40682FF0-ED89-414D-85BD-5CEA0CABA2B9}"/>
              </a:ext>
            </a:extLst>
          </p:cNvPr>
          <p:cNvSpPr txBox="1"/>
          <p:nvPr/>
        </p:nvSpPr>
        <p:spPr>
          <a:xfrm rot="16200000">
            <a:off x="27679" y="2916491"/>
            <a:ext cx="1712264" cy="461665"/>
          </a:xfrm>
          <a:prstGeom prst="rect">
            <a:avLst/>
          </a:prstGeom>
          <a:noFill/>
        </p:spPr>
        <p:txBody>
          <a:bodyPr wrap="none" rtlCol="0">
            <a:spAutoFit/>
          </a:bodyPr>
          <a:lstStyle/>
          <a:p>
            <a:r>
              <a:rPr lang="en-US" sz="2400" dirty="0"/>
              <a:t>Our method</a:t>
            </a:r>
          </a:p>
        </p:txBody>
      </p:sp>
      <p:sp>
        <p:nvSpPr>
          <p:cNvPr id="9" name="Oval 8">
            <a:extLst>
              <a:ext uri="{FF2B5EF4-FFF2-40B4-BE49-F238E27FC236}">
                <a16:creationId xmlns:a16="http://schemas.microsoft.com/office/drawing/2014/main" id="{7E3465EC-14F8-7D4C-ABC9-62C56C1BB2A9}"/>
              </a:ext>
            </a:extLst>
          </p:cNvPr>
          <p:cNvSpPr/>
          <p:nvPr/>
        </p:nvSpPr>
        <p:spPr>
          <a:xfrm>
            <a:off x="9795738" y="3108960"/>
            <a:ext cx="1743284" cy="1751434"/>
          </a:xfrm>
          <a:prstGeom prst="ellipse">
            <a:avLst/>
          </a:pr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2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1BB7-4C91-BE4C-9386-16DC513486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3D531A-911A-7641-BAA3-07DC6266BB9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1B84784-23A9-D84C-A215-151A5D7A960B}"/>
              </a:ext>
            </a:extLst>
          </p:cNvPr>
          <p:cNvSpPr>
            <a:spLocks noGrp="1"/>
          </p:cNvSpPr>
          <p:nvPr>
            <p:ph type="sldNum" sz="quarter" idx="12"/>
          </p:nvPr>
        </p:nvSpPr>
        <p:spPr/>
        <p:txBody>
          <a:bodyPr/>
          <a:lstStyle/>
          <a:p>
            <a:fld id="{2FBACADE-A47A-A744-A47F-580ED2BB214D}" type="slidenum">
              <a:rPr lang="en-US" smtClean="0"/>
              <a:t>41</a:t>
            </a:fld>
            <a:endParaRPr lang="en-US"/>
          </a:p>
        </p:txBody>
      </p:sp>
      <p:pic>
        <p:nvPicPr>
          <p:cNvPr id="5" name="Picture 4">
            <a:extLst>
              <a:ext uri="{FF2B5EF4-FFF2-40B4-BE49-F238E27FC236}">
                <a16:creationId xmlns:a16="http://schemas.microsoft.com/office/drawing/2014/main" id="{0BC358C6-BC98-7A4B-9B39-8219DA350E21}"/>
              </a:ext>
            </a:extLst>
          </p:cNvPr>
          <p:cNvPicPr>
            <a:picLocks noChangeAspect="1"/>
          </p:cNvPicPr>
          <p:nvPr/>
        </p:nvPicPr>
        <p:blipFill>
          <a:blip r:embed="rId2"/>
          <a:stretch>
            <a:fillRect/>
          </a:stretch>
        </p:blipFill>
        <p:spPr>
          <a:xfrm>
            <a:off x="0" y="360051"/>
            <a:ext cx="12192000" cy="6137897"/>
          </a:xfrm>
          <a:prstGeom prst="rect">
            <a:avLst/>
          </a:prstGeom>
        </p:spPr>
      </p:pic>
    </p:spTree>
    <p:extLst>
      <p:ext uri="{BB962C8B-B14F-4D97-AF65-F5344CB8AC3E}">
        <p14:creationId xmlns:p14="http://schemas.microsoft.com/office/powerpoint/2010/main" val="1086317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C0D-CA9B-6F48-96DF-0036B8BFA02F}"/>
              </a:ext>
            </a:extLst>
          </p:cNvPr>
          <p:cNvSpPr>
            <a:spLocks noGrp="1"/>
          </p:cNvSpPr>
          <p:nvPr>
            <p:ph type="title"/>
          </p:nvPr>
        </p:nvSpPr>
        <p:spPr>
          <a:xfrm>
            <a:off x="838200" y="2329392"/>
            <a:ext cx="10515600" cy="1325563"/>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E4A229FC-702A-724B-8BD6-62327A5F4CE5}"/>
              </a:ext>
            </a:extLst>
          </p:cNvPr>
          <p:cNvSpPr>
            <a:spLocks noGrp="1"/>
          </p:cNvSpPr>
          <p:nvPr>
            <p:ph type="sldNum" sz="quarter" idx="12"/>
          </p:nvPr>
        </p:nvSpPr>
        <p:spPr/>
        <p:txBody>
          <a:bodyPr/>
          <a:lstStyle/>
          <a:p>
            <a:fld id="{75B35820-D3F2-AB49-ACE7-05A79A459FC7}" type="slidenum">
              <a:rPr lang="en-US" smtClean="0"/>
              <a:t>42</a:t>
            </a:fld>
            <a:endParaRPr lang="en-US"/>
          </a:p>
        </p:txBody>
      </p:sp>
    </p:spTree>
    <p:extLst>
      <p:ext uri="{BB962C8B-B14F-4D97-AF65-F5344CB8AC3E}">
        <p14:creationId xmlns:p14="http://schemas.microsoft.com/office/powerpoint/2010/main" val="365577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03BD32-321E-A040-A32A-E01F35E58D81}"/>
              </a:ext>
            </a:extLst>
          </p:cNvPr>
          <p:cNvSpPr>
            <a:spLocks noGrp="1"/>
          </p:cNvSpPr>
          <p:nvPr>
            <p:ph type="sldNum" sz="quarter" idx="12"/>
          </p:nvPr>
        </p:nvSpPr>
        <p:spPr/>
        <p:txBody>
          <a:bodyPr/>
          <a:lstStyle/>
          <a:p>
            <a:fld id="{2FBACADE-A47A-A744-A47F-580ED2BB214D}" type="slidenum">
              <a:rPr lang="en-US" smtClean="0"/>
              <a:t>5</a:t>
            </a:fld>
            <a:endParaRPr lang="en-US"/>
          </a:p>
        </p:txBody>
      </p:sp>
      <p:pic>
        <p:nvPicPr>
          <p:cNvPr id="3078" name="Picture 6" descr="How to get GPS Signals Indoors using a Repeater - YouTube">
            <a:extLst>
              <a:ext uri="{FF2B5EF4-FFF2-40B4-BE49-F238E27FC236}">
                <a16:creationId xmlns:a16="http://schemas.microsoft.com/office/drawing/2014/main" id="{937C6E12-098B-E74F-AEC1-948636FCE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1" r="10378"/>
          <a:stretch/>
        </p:blipFill>
        <p:spPr bwMode="auto">
          <a:xfrm>
            <a:off x="1108363" y="13555"/>
            <a:ext cx="9688232" cy="684444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FC2F11C3-1998-7248-9E59-6D53DCED115D}"/>
              </a:ext>
            </a:extLst>
          </p:cNvPr>
          <p:cNvSpPr/>
          <p:nvPr/>
        </p:nvSpPr>
        <p:spPr>
          <a:xfrm>
            <a:off x="1508760" y="557784"/>
            <a:ext cx="2313432" cy="76809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Certain </a:t>
            </a:r>
            <a:r>
              <a:rPr lang="en-US" dirty="0" err="1"/>
              <a:t>equipments</a:t>
            </a:r>
            <a:r>
              <a:rPr lang="en-US" dirty="0"/>
              <a:t> are required</a:t>
            </a:r>
          </a:p>
        </p:txBody>
      </p:sp>
      <p:pic>
        <p:nvPicPr>
          <p:cNvPr id="9" name="Graphic 8" descr="Office Chair with solid fill">
            <a:extLst>
              <a:ext uri="{FF2B5EF4-FFF2-40B4-BE49-F238E27FC236}">
                <a16:creationId xmlns:a16="http://schemas.microsoft.com/office/drawing/2014/main" id="{F3113A17-3191-0F42-9939-0A2CA6C03D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9027" y="5670550"/>
            <a:ext cx="914400" cy="914400"/>
          </a:xfrm>
          <a:prstGeom prst="rect">
            <a:avLst/>
          </a:prstGeom>
        </p:spPr>
      </p:pic>
      <p:pic>
        <p:nvPicPr>
          <p:cNvPr id="11" name="Graphic 10" descr="Bed with solid fill">
            <a:extLst>
              <a:ext uri="{FF2B5EF4-FFF2-40B4-BE49-F238E27FC236}">
                <a16:creationId xmlns:a16="http://schemas.microsoft.com/office/drawing/2014/main" id="{D0D0F810-0536-1141-8953-215F8C334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3427" y="5807075"/>
            <a:ext cx="914400" cy="914400"/>
          </a:xfrm>
          <a:prstGeom prst="rect">
            <a:avLst/>
          </a:prstGeom>
        </p:spPr>
      </p:pic>
      <p:sp>
        <p:nvSpPr>
          <p:cNvPr id="16" name="Rounded Rectangle 15">
            <a:extLst>
              <a:ext uri="{FF2B5EF4-FFF2-40B4-BE49-F238E27FC236}">
                <a16:creationId xmlns:a16="http://schemas.microsoft.com/office/drawing/2014/main" id="{AF699D97-81C1-6747-B329-1110AB2DFE7B}"/>
              </a:ext>
            </a:extLst>
          </p:cNvPr>
          <p:cNvSpPr/>
          <p:nvPr/>
        </p:nvSpPr>
        <p:spPr>
          <a:xfrm>
            <a:off x="1605026" y="5770816"/>
            <a:ext cx="2313432" cy="76809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Multi-path propagation</a:t>
            </a:r>
          </a:p>
        </p:txBody>
      </p:sp>
    </p:spTree>
    <p:extLst>
      <p:ext uri="{BB962C8B-B14F-4D97-AF65-F5344CB8AC3E}">
        <p14:creationId xmlns:p14="http://schemas.microsoft.com/office/powerpoint/2010/main" val="319433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ABD9-5E49-BC47-A64C-2681227EDE06}"/>
              </a:ext>
            </a:extLst>
          </p:cNvPr>
          <p:cNvSpPr>
            <a:spLocks noGrp="1"/>
          </p:cNvSpPr>
          <p:nvPr>
            <p:ph type="title"/>
          </p:nvPr>
        </p:nvSpPr>
        <p:spPr>
          <a:xfrm>
            <a:off x="814709" y="-120389"/>
            <a:ext cx="10515600" cy="1325563"/>
          </a:xfrm>
        </p:spPr>
        <p:txBody>
          <a:bodyPr/>
          <a:lstStyle/>
          <a:p>
            <a:r>
              <a:rPr lang="en-US" dirty="0"/>
              <a:t>Alternative sources…</a:t>
            </a:r>
          </a:p>
        </p:txBody>
      </p:sp>
      <p:sp>
        <p:nvSpPr>
          <p:cNvPr id="4" name="Slide Number Placeholder 3">
            <a:extLst>
              <a:ext uri="{FF2B5EF4-FFF2-40B4-BE49-F238E27FC236}">
                <a16:creationId xmlns:a16="http://schemas.microsoft.com/office/drawing/2014/main" id="{1F52C709-F737-BD41-B3DE-CDC4B9DD8ADB}"/>
              </a:ext>
            </a:extLst>
          </p:cNvPr>
          <p:cNvSpPr>
            <a:spLocks noGrp="1"/>
          </p:cNvSpPr>
          <p:nvPr>
            <p:ph type="sldNum" sz="quarter" idx="12"/>
          </p:nvPr>
        </p:nvSpPr>
        <p:spPr/>
        <p:txBody>
          <a:bodyPr/>
          <a:lstStyle/>
          <a:p>
            <a:fld id="{2FBACADE-A47A-A744-A47F-580ED2BB214D}" type="slidenum">
              <a:rPr lang="en-US" smtClean="0"/>
              <a:t>6</a:t>
            </a:fld>
            <a:endParaRPr lang="en-US"/>
          </a:p>
        </p:txBody>
      </p:sp>
      <p:pic>
        <p:nvPicPr>
          <p:cNvPr id="4100" name="Picture 4" descr="Google to Put Intel&amp;#39;s RealSense 3D Cameras into Project Tango Devices | Geo  Week News | Lidar, 3D, and more tools at the intersection of geospatial  technology and the built world">
            <a:extLst>
              <a:ext uri="{FF2B5EF4-FFF2-40B4-BE49-F238E27FC236}">
                <a16:creationId xmlns:a16="http://schemas.microsoft.com/office/drawing/2014/main" id="{7AE068B3-AFB9-9741-9700-ED3BB115C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81" y="1219592"/>
            <a:ext cx="2075007" cy="15562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door Positioning - xyHt">
            <a:extLst>
              <a:ext uri="{FF2B5EF4-FFF2-40B4-BE49-F238E27FC236}">
                <a16:creationId xmlns:a16="http://schemas.microsoft.com/office/drawing/2014/main" id="{43DA7464-6F9E-9D40-8E57-58F7AE4A78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450"/>
          <a:stretch/>
        </p:blipFill>
        <p:spPr bwMode="auto">
          <a:xfrm>
            <a:off x="9040597" y="1253323"/>
            <a:ext cx="2289712" cy="159416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nertial Measurement Unit (IMU) | U.S. Geological Survey">
            <a:extLst>
              <a:ext uri="{FF2B5EF4-FFF2-40B4-BE49-F238E27FC236}">
                <a16:creationId xmlns:a16="http://schemas.microsoft.com/office/drawing/2014/main" id="{D3494E73-4613-CD4A-BA69-36028303B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796" y="3772914"/>
            <a:ext cx="1906684" cy="181160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ifi indoor positioning using Arduino and Machine Learning in 4 steps">
            <a:extLst>
              <a:ext uri="{FF2B5EF4-FFF2-40B4-BE49-F238E27FC236}">
                <a16:creationId xmlns:a16="http://schemas.microsoft.com/office/drawing/2014/main" id="{7B611FCB-9EA6-1144-9FF1-E2611CF9CF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71"/>
          <a:stretch/>
        </p:blipFill>
        <p:spPr bwMode="auto">
          <a:xfrm>
            <a:off x="4964772" y="3875522"/>
            <a:ext cx="2556664" cy="170899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Bluetooth Indoor Positioning and Tracking Solutions | by Amos Kingatua |  Supplyframe | Medium">
            <a:extLst>
              <a:ext uri="{FF2B5EF4-FFF2-40B4-BE49-F238E27FC236}">
                <a16:creationId xmlns:a16="http://schemas.microsoft.com/office/drawing/2014/main" id="{D6EEAE19-9B6A-5147-8DE9-2FD7E6CF4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29"/>
          <a:stretch/>
        </p:blipFill>
        <p:spPr bwMode="auto">
          <a:xfrm>
            <a:off x="9043564" y="3875522"/>
            <a:ext cx="2394545" cy="17089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AD7464A-8143-994F-94A5-3E2EFC0F681F}"/>
              </a:ext>
            </a:extLst>
          </p:cNvPr>
          <p:cNvSpPr txBox="1"/>
          <p:nvPr/>
        </p:nvSpPr>
        <p:spPr>
          <a:xfrm>
            <a:off x="1033480" y="2996154"/>
            <a:ext cx="2011000" cy="369332"/>
          </a:xfrm>
          <a:prstGeom prst="rect">
            <a:avLst/>
          </a:prstGeom>
          <a:noFill/>
        </p:spPr>
        <p:txBody>
          <a:bodyPr wrap="none" rtlCol="0">
            <a:spAutoFit/>
          </a:bodyPr>
          <a:lstStyle/>
          <a:p>
            <a:r>
              <a:rPr lang="en-US" dirty="0"/>
              <a:t>Image from camera</a:t>
            </a:r>
          </a:p>
        </p:txBody>
      </p:sp>
      <p:sp>
        <p:nvSpPr>
          <p:cNvPr id="13" name="TextBox 12">
            <a:extLst>
              <a:ext uri="{FF2B5EF4-FFF2-40B4-BE49-F238E27FC236}">
                <a16:creationId xmlns:a16="http://schemas.microsoft.com/office/drawing/2014/main" id="{F7F73E2A-638C-DE44-AA24-FB6D75769996}"/>
              </a:ext>
            </a:extLst>
          </p:cNvPr>
          <p:cNvSpPr txBox="1"/>
          <p:nvPr/>
        </p:nvSpPr>
        <p:spPr>
          <a:xfrm>
            <a:off x="9388947" y="2996154"/>
            <a:ext cx="1531573" cy="369332"/>
          </a:xfrm>
          <a:prstGeom prst="rect">
            <a:avLst/>
          </a:prstGeom>
          <a:noFill/>
        </p:spPr>
        <p:txBody>
          <a:bodyPr wrap="none" rtlCol="0">
            <a:spAutoFit/>
          </a:bodyPr>
          <a:lstStyle/>
          <a:p>
            <a:r>
              <a:rPr lang="en-US" dirty="0"/>
              <a:t>Magnetic field</a:t>
            </a:r>
          </a:p>
        </p:txBody>
      </p:sp>
      <p:sp>
        <p:nvSpPr>
          <p:cNvPr id="5" name="TextBox 4">
            <a:extLst>
              <a:ext uri="{FF2B5EF4-FFF2-40B4-BE49-F238E27FC236}">
                <a16:creationId xmlns:a16="http://schemas.microsoft.com/office/drawing/2014/main" id="{9A5B6ADC-B5D4-2A42-BEDD-D32E79F6DA98}"/>
              </a:ext>
            </a:extLst>
          </p:cNvPr>
          <p:cNvSpPr txBox="1"/>
          <p:nvPr/>
        </p:nvSpPr>
        <p:spPr>
          <a:xfrm>
            <a:off x="398195" y="5792173"/>
            <a:ext cx="3278141" cy="369332"/>
          </a:xfrm>
          <a:prstGeom prst="rect">
            <a:avLst/>
          </a:prstGeom>
          <a:noFill/>
        </p:spPr>
        <p:txBody>
          <a:bodyPr wrap="none" rtlCol="0">
            <a:spAutoFit/>
          </a:bodyPr>
          <a:lstStyle/>
          <a:p>
            <a:r>
              <a:rPr lang="en-US" dirty="0"/>
              <a:t>Inertial Measurement Unit (IMU)</a:t>
            </a:r>
          </a:p>
        </p:txBody>
      </p:sp>
      <p:pic>
        <p:nvPicPr>
          <p:cNvPr id="4112" name="Picture 16" descr="Google unveils &amp;#39;Project Tango&amp;#39;: 1st smartphone with 3D mapping ability -  National | Globalnews.ca">
            <a:extLst>
              <a:ext uri="{FF2B5EF4-FFF2-40B4-BE49-F238E27FC236}">
                <a16:creationId xmlns:a16="http://schemas.microsoft.com/office/drawing/2014/main" id="{D6362319-996C-0F42-9024-7E94ABD565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709" r="19256" b="10953"/>
          <a:stretch/>
        </p:blipFill>
        <p:spPr bwMode="auto">
          <a:xfrm>
            <a:off x="4978399" y="1205174"/>
            <a:ext cx="2529410" cy="1611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7629DB-5427-9C4C-B57C-61654D22320D}"/>
              </a:ext>
            </a:extLst>
          </p:cNvPr>
          <p:cNvSpPr txBox="1"/>
          <p:nvPr/>
        </p:nvSpPr>
        <p:spPr>
          <a:xfrm>
            <a:off x="4978399" y="2996154"/>
            <a:ext cx="2529410" cy="369332"/>
          </a:xfrm>
          <a:prstGeom prst="rect">
            <a:avLst/>
          </a:prstGeom>
          <a:noFill/>
        </p:spPr>
        <p:txBody>
          <a:bodyPr wrap="none" rtlCol="0">
            <a:spAutoFit/>
          </a:bodyPr>
          <a:lstStyle/>
          <a:p>
            <a:r>
              <a:rPr lang="en-US" dirty="0"/>
              <a:t>Depth from RGBD sensor</a:t>
            </a:r>
          </a:p>
        </p:txBody>
      </p:sp>
      <p:sp>
        <p:nvSpPr>
          <p:cNvPr id="10" name="TextBox 9">
            <a:extLst>
              <a:ext uri="{FF2B5EF4-FFF2-40B4-BE49-F238E27FC236}">
                <a16:creationId xmlns:a16="http://schemas.microsoft.com/office/drawing/2014/main" id="{46A7FF36-A1A8-644E-A9B7-E3520AD5866E}"/>
              </a:ext>
            </a:extLst>
          </p:cNvPr>
          <p:cNvSpPr txBox="1"/>
          <p:nvPr/>
        </p:nvSpPr>
        <p:spPr>
          <a:xfrm>
            <a:off x="5974975" y="5814776"/>
            <a:ext cx="601447" cy="369332"/>
          </a:xfrm>
          <a:prstGeom prst="rect">
            <a:avLst/>
          </a:prstGeom>
          <a:noFill/>
        </p:spPr>
        <p:txBody>
          <a:bodyPr wrap="none" rtlCol="0">
            <a:spAutoFit/>
          </a:bodyPr>
          <a:lstStyle/>
          <a:p>
            <a:r>
              <a:rPr lang="en-US" dirty="0" err="1"/>
              <a:t>WiFi</a:t>
            </a:r>
            <a:endParaRPr lang="en-US" dirty="0"/>
          </a:p>
        </p:txBody>
      </p:sp>
      <p:sp>
        <p:nvSpPr>
          <p:cNvPr id="11" name="TextBox 10">
            <a:extLst>
              <a:ext uri="{FF2B5EF4-FFF2-40B4-BE49-F238E27FC236}">
                <a16:creationId xmlns:a16="http://schemas.microsoft.com/office/drawing/2014/main" id="{E92861CC-D8DF-BA45-B8EA-E9DB6658644C}"/>
              </a:ext>
            </a:extLst>
          </p:cNvPr>
          <p:cNvSpPr txBox="1"/>
          <p:nvPr/>
        </p:nvSpPr>
        <p:spPr>
          <a:xfrm>
            <a:off x="9682960" y="5750778"/>
            <a:ext cx="1115755" cy="369332"/>
          </a:xfrm>
          <a:prstGeom prst="rect">
            <a:avLst/>
          </a:prstGeom>
          <a:noFill/>
        </p:spPr>
        <p:txBody>
          <a:bodyPr wrap="none" rtlCol="0">
            <a:spAutoFit/>
          </a:bodyPr>
          <a:lstStyle/>
          <a:p>
            <a:r>
              <a:rPr lang="en-US" dirty="0"/>
              <a:t>Bluetooth</a:t>
            </a:r>
          </a:p>
        </p:txBody>
      </p:sp>
    </p:spTree>
    <p:extLst>
      <p:ext uri="{BB962C8B-B14F-4D97-AF65-F5344CB8AC3E}">
        <p14:creationId xmlns:p14="http://schemas.microsoft.com/office/powerpoint/2010/main" val="10680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9E77232-C4EF-D746-81EA-D118401E98EB}"/>
              </a:ext>
            </a:extLst>
          </p:cNvPr>
          <p:cNvSpPr/>
          <p:nvPr/>
        </p:nvSpPr>
        <p:spPr>
          <a:xfrm>
            <a:off x="365234" y="1124606"/>
            <a:ext cx="11461531" cy="5733393"/>
          </a:xfrm>
          <a:prstGeom prst="roundRect">
            <a:avLst>
              <a:gd name="adj" fmla="val 591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05AA64-797F-C340-A85F-90498CE131C2}"/>
              </a:ext>
            </a:extLst>
          </p:cNvPr>
          <p:cNvSpPr>
            <a:spLocks noGrp="1"/>
          </p:cNvSpPr>
          <p:nvPr>
            <p:ph type="sldNum" sz="quarter" idx="12"/>
          </p:nvPr>
        </p:nvSpPr>
        <p:spPr/>
        <p:txBody>
          <a:bodyPr/>
          <a:lstStyle/>
          <a:p>
            <a:fld id="{2FBACADE-A47A-A744-A47F-580ED2BB214D}" type="slidenum">
              <a:rPr lang="en-US" smtClean="0"/>
              <a:t>7</a:t>
            </a:fld>
            <a:endParaRPr lang="en-US"/>
          </a:p>
        </p:txBody>
      </p:sp>
      <p:sp>
        <p:nvSpPr>
          <p:cNvPr id="5" name="Title 1">
            <a:extLst>
              <a:ext uri="{FF2B5EF4-FFF2-40B4-BE49-F238E27FC236}">
                <a16:creationId xmlns:a16="http://schemas.microsoft.com/office/drawing/2014/main" id="{C1F9045B-33CE-9A42-814F-60E6734D6895}"/>
              </a:ext>
            </a:extLst>
          </p:cNvPr>
          <p:cNvSpPr>
            <a:spLocks noGrp="1"/>
          </p:cNvSpPr>
          <p:nvPr>
            <p:ph type="title"/>
          </p:nvPr>
        </p:nvSpPr>
        <p:spPr>
          <a:xfrm>
            <a:off x="874986" y="0"/>
            <a:ext cx="10515600" cy="1045083"/>
          </a:xfrm>
        </p:spPr>
        <p:txBody>
          <a:bodyPr>
            <a:normAutofit/>
          </a:bodyPr>
          <a:lstStyle/>
          <a:p>
            <a:pPr algn="ctr"/>
            <a:r>
              <a:rPr lang="en-US" dirty="0"/>
              <a:t>What you need is just a smartphone</a:t>
            </a:r>
            <a:endParaRPr lang="en-US" i="1" dirty="0"/>
          </a:p>
        </p:txBody>
      </p:sp>
      <p:pic>
        <p:nvPicPr>
          <p:cNvPr id="1028" name="Picture 4" descr="Association of smartphone sensors with behavioral and biometric... |  Download Scientific Diagram">
            <a:extLst>
              <a:ext uri="{FF2B5EF4-FFF2-40B4-BE49-F238E27FC236}">
                <a16:creationId xmlns:a16="http://schemas.microsoft.com/office/drawing/2014/main" id="{B2C02FA0-91E4-8D48-9196-15437EE86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99" y="1349375"/>
            <a:ext cx="1079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3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FD0F-C97E-6649-AF23-CF441A90274E}"/>
              </a:ext>
            </a:extLst>
          </p:cNvPr>
          <p:cNvSpPr>
            <a:spLocks noGrp="1"/>
          </p:cNvSpPr>
          <p:nvPr>
            <p:ph type="title"/>
          </p:nvPr>
        </p:nvSpPr>
        <p:spPr/>
        <p:txBody>
          <a:bodyPr/>
          <a:lstStyle/>
          <a:p>
            <a:r>
              <a:rPr lang="en-US" dirty="0" err="1"/>
              <a:t>WiFi</a:t>
            </a:r>
            <a:r>
              <a:rPr lang="en-US" dirty="0"/>
              <a:t> + IMU for localization</a:t>
            </a:r>
          </a:p>
        </p:txBody>
      </p:sp>
      <p:sp>
        <p:nvSpPr>
          <p:cNvPr id="4" name="Slide Number Placeholder 3">
            <a:extLst>
              <a:ext uri="{FF2B5EF4-FFF2-40B4-BE49-F238E27FC236}">
                <a16:creationId xmlns:a16="http://schemas.microsoft.com/office/drawing/2014/main" id="{9887A116-AD5A-974D-B6C6-F0150F0E9BBC}"/>
              </a:ext>
            </a:extLst>
          </p:cNvPr>
          <p:cNvSpPr>
            <a:spLocks noGrp="1"/>
          </p:cNvSpPr>
          <p:nvPr>
            <p:ph type="sldNum" sz="quarter" idx="12"/>
          </p:nvPr>
        </p:nvSpPr>
        <p:spPr/>
        <p:txBody>
          <a:bodyPr/>
          <a:lstStyle/>
          <a:p>
            <a:fld id="{2FBACADE-A47A-A744-A47F-580ED2BB214D}" type="slidenum">
              <a:rPr lang="en-US" smtClean="0"/>
              <a:t>8</a:t>
            </a:fld>
            <a:endParaRPr lang="en-US"/>
          </a:p>
        </p:txBody>
      </p:sp>
      <p:pic>
        <p:nvPicPr>
          <p:cNvPr id="5" name="Picture 4">
            <a:extLst>
              <a:ext uri="{FF2B5EF4-FFF2-40B4-BE49-F238E27FC236}">
                <a16:creationId xmlns:a16="http://schemas.microsoft.com/office/drawing/2014/main" id="{B31637F7-05C7-B346-9ECF-130AB08C3A98}"/>
              </a:ext>
            </a:extLst>
          </p:cNvPr>
          <p:cNvPicPr>
            <a:picLocks noChangeAspect="1"/>
          </p:cNvPicPr>
          <p:nvPr/>
        </p:nvPicPr>
        <p:blipFill>
          <a:blip r:embed="rId2"/>
          <a:stretch>
            <a:fillRect/>
          </a:stretch>
        </p:blipFill>
        <p:spPr>
          <a:xfrm>
            <a:off x="68262" y="2220521"/>
            <a:ext cx="12055475" cy="2858814"/>
          </a:xfrm>
          <a:prstGeom prst="rect">
            <a:avLst/>
          </a:prstGeom>
        </p:spPr>
      </p:pic>
      <p:sp>
        <p:nvSpPr>
          <p:cNvPr id="11" name="Rectangle 10">
            <a:extLst>
              <a:ext uri="{FF2B5EF4-FFF2-40B4-BE49-F238E27FC236}">
                <a16:creationId xmlns:a16="http://schemas.microsoft.com/office/drawing/2014/main" id="{B7DFF4CF-876A-434A-9BC1-AB60B153468A}"/>
              </a:ext>
            </a:extLst>
          </p:cNvPr>
          <p:cNvSpPr/>
          <p:nvPr/>
        </p:nvSpPr>
        <p:spPr>
          <a:xfrm>
            <a:off x="68262" y="1690688"/>
            <a:ext cx="12055475" cy="3962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5312D8-5466-5542-93DB-8B8E105C3565}"/>
              </a:ext>
            </a:extLst>
          </p:cNvPr>
          <p:cNvSpPr/>
          <p:nvPr/>
        </p:nvSpPr>
        <p:spPr>
          <a:xfrm>
            <a:off x="3724753" y="2668404"/>
            <a:ext cx="5354063"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Low energy cost</a:t>
            </a:r>
          </a:p>
        </p:txBody>
      </p:sp>
      <p:sp>
        <p:nvSpPr>
          <p:cNvPr id="13" name="Rectangle 12">
            <a:extLst>
              <a:ext uri="{FF2B5EF4-FFF2-40B4-BE49-F238E27FC236}">
                <a16:creationId xmlns:a16="http://schemas.microsoft.com/office/drawing/2014/main" id="{2E329E7A-076F-C840-9A9B-16909DF6E92A}"/>
              </a:ext>
            </a:extLst>
          </p:cNvPr>
          <p:cNvSpPr/>
          <p:nvPr/>
        </p:nvSpPr>
        <p:spPr>
          <a:xfrm>
            <a:off x="3724754" y="3868990"/>
            <a:ext cx="5354063" cy="565200"/>
          </a:xfrm>
          <a:prstGeom prst="rect">
            <a:avLst/>
          </a:prstGeom>
          <a:solidFill>
            <a:srgbClr val="BD8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Working anytime anywhere</a:t>
            </a:r>
          </a:p>
        </p:txBody>
      </p:sp>
    </p:spTree>
    <p:extLst>
      <p:ext uri="{BB962C8B-B14F-4D97-AF65-F5344CB8AC3E}">
        <p14:creationId xmlns:p14="http://schemas.microsoft.com/office/powerpoint/2010/main" val="357640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2CD-5128-844F-A962-A976451219E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878B07-D79E-BB47-A2D4-C5B969315DE4}"/>
              </a:ext>
            </a:extLst>
          </p:cNvPr>
          <p:cNvSpPr>
            <a:spLocks noGrp="1"/>
          </p:cNvSpPr>
          <p:nvPr>
            <p:ph idx="1"/>
          </p:nvPr>
        </p:nvSpPr>
        <p:spPr/>
        <p:txBody>
          <a:bodyPr/>
          <a:lstStyle/>
          <a:p>
            <a:r>
              <a:rPr lang="en-US" dirty="0"/>
              <a:t>Background and related works</a:t>
            </a:r>
          </a:p>
          <a:p>
            <a:r>
              <a:rPr lang="en-US" dirty="0"/>
              <a:t>Our approach</a:t>
            </a:r>
          </a:p>
          <a:p>
            <a:r>
              <a:rPr lang="en-US" dirty="0"/>
              <a:t>Experiments</a:t>
            </a:r>
          </a:p>
          <a:p>
            <a:r>
              <a:rPr lang="en-US" dirty="0"/>
              <a:t>Other projects</a:t>
            </a:r>
          </a:p>
        </p:txBody>
      </p:sp>
      <p:sp>
        <p:nvSpPr>
          <p:cNvPr id="4" name="Slide Number Placeholder 3">
            <a:extLst>
              <a:ext uri="{FF2B5EF4-FFF2-40B4-BE49-F238E27FC236}">
                <a16:creationId xmlns:a16="http://schemas.microsoft.com/office/drawing/2014/main" id="{BEF9B32E-3A9B-994C-927C-A2D7D720FFB9}"/>
              </a:ext>
            </a:extLst>
          </p:cNvPr>
          <p:cNvSpPr>
            <a:spLocks noGrp="1"/>
          </p:cNvSpPr>
          <p:nvPr>
            <p:ph type="sldNum" sz="quarter" idx="12"/>
          </p:nvPr>
        </p:nvSpPr>
        <p:spPr/>
        <p:txBody>
          <a:bodyPr/>
          <a:lstStyle/>
          <a:p>
            <a:fld id="{2FBACADE-A47A-A744-A47F-580ED2BB214D}" type="slidenum">
              <a:rPr lang="en-US" smtClean="0"/>
              <a:t>9</a:t>
            </a:fld>
            <a:endParaRPr lang="en-US"/>
          </a:p>
        </p:txBody>
      </p:sp>
    </p:spTree>
    <p:extLst>
      <p:ext uri="{BB962C8B-B14F-4D97-AF65-F5344CB8AC3E}">
        <p14:creationId xmlns:p14="http://schemas.microsoft.com/office/powerpoint/2010/main" val="33876317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5239</TotalTime>
  <Words>848</Words>
  <Application>Microsoft Macintosh PowerPoint</Application>
  <PresentationFormat>Widescreen</PresentationFormat>
  <Paragraphs>211</Paragraphs>
  <Slides>42</Slides>
  <Notes>2</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Helvetica</vt:lpstr>
      <vt:lpstr>Wingdings</vt:lpstr>
      <vt:lpstr>Office Theme</vt:lpstr>
      <vt:lpstr>Single User WiFi Structure from Motion for Localization</vt:lpstr>
      <vt:lpstr>Impact of Positioning Systems</vt:lpstr>
      <vt:lpstr>PowerPoint Presentation</vt:lpstr>
      <vt:lpstr>Satellite GPS is not robust in indoor environment. Indoor GPS is a dream technology.</vt:lpstr>
      <vt:lpstr>PowerPoint Presentation</vt:lpstr>
      <vt:lpstr>Alternative sources…</vt:lpstr>
      <vt:lpstr>What you need is just a smartphone</vt:lpstr>
      <vt:lpstr>WiFi + IMU for localization</vt:lpstr>
      <vt:lpstr>Outline</vt:lpstr>
      <vt:lpstr>Outline</vt:lpstr>
      <vt:lpstr>Fused Location Provider API</vt:lpstr>
      <vt:lpstr>WiFi positioning systems</vt:lpstr>
      <vt:lpstr>WiFi positioning systems</vt:lpstr>
      <vt:lpstr>Our goal for constructing a radio map</vt:lpstr>
      <vt:lpstr>WiFi Structure from Motion</vt:lpstr>
      <vt:lpstr>Visual Structure from Motion in Computer Vision</vt:lpstr>
      <vt:lpstr>Outline</vt:lpstr>
      <vt:lpstr>PowerPoint Presentation</vt:lpstr>
      <vt:lpstr>PowerPoint Presentation</vt:lpstr>
      <vt:lpstr>Technical Distinctions </vt:lpstr>
      <vt:lpstr>Correspondence matching</vt:lpstr>
      <vt:lpstr>Reconstruction</vt:lpstr>
      <vt:lpstr>Intra Bundle Adjustment</vt:lpstr>
      <vt:lpstr>Intra Bundle Adjustment</vt:lpstr>
      <vt:lpstr>Intra Bundle Adjustment</vt:lpstr>
      <vt:lpstr>Inter Bundle Adjustment</vt:lpstr>
      <vt:lpstr>Inter Bundle Adjustment</vt:lpstr>
      <vt:lpstr>Iterative Refinement</vt:lpstr>
      <vt:lpstr>Iterative Refinement</vt:lpstr>
      <vt:lpstr>Outline</vt:lpstr>
      <vt:lpstr>Dataset</vt:lpstr>
      <vt:lpstr>Test dataset</vt:lpstr>
      <vt:lpstr>Qualitative Results</vt:lpstr>
      <vt:lpstr>PowerPoint Presentation</vt:lpstr>
      <vt:lpstr>Quantitative evaluation on localization</vt:lpstr>
      <vt:lpstr>Outline</vt:lpstr>
      <vt:lpstr>Indoor planar reconstruction for AR</vt:lpstr>
      <vt:lpstr>PowerPoint Presentation</vt:lpstr>
      <vt:lpstr>Roof generation for residential houses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User WiFi Structure from Motion in the Wild</dc:title>
  <dc:creator>Yiming Qian</dc:creator>
  <cp:lastModifiedBy>Yiming Qian</cp:lastModifiedBy>
  <cp:revision>16</cp:revision>
  <dcterms:created xsi:type="dcterms:W3CDTF">2022-02-24T19:44:02Z</dcterms:created>
  <dcterms:modified xsi:type="dcterms:W3CDTF">2022-03-03T18:59:15Z</dcterms:modified>
</cp:coreProperties>
</file>